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3761" r:id="rId3"/>
    <p:sldId id="3768" r:id="rId4"/>
    <p:sldId id="3802" r:id="rId5"/>
    <p:sldId id="3751" r:id="rId6"/>
    <p:sldId id="3784" r:id="rId7"/>
    <p:sldId id="3750" r:id="rId8"/>
    <p:sldId id="3795" r:id="rId9"/>
    <p:sldId id="3804" r:id="rId10"/>
    <p:sldId id="3799" r:id="rId11"/>
    <p:sldId id="3654" r:id="rId12"/>
    <p:sldId id="3755" r:id="rId13"/>
    <p:sldId id="3798" r:id="rId14"/>
    <p:sldId id="3797" r:id="rId15"/>
    <p:sldId id="3685" r:id="rId16"/>
    <p:sldId id="268" r:id="rId17"/>
  </p:sldIdLst>
  <p:sldSz cx="9144000" cy="6858000" type="screen4x3"/>
  <p:notesSz cx="6797675" cy="9872663"/>
  <p:defaultTextStyle>
    <a:defPPr>
      <a:defRPr lang="en-US"/>
    </a:defPPr>
    <a:lvl1pPr algn="l" defTabSz="457200" rtl="0" eaLnBrk="0" fontAlgn="base" hangingPunct="0">
      <a:spcBef>
        <a:spcPct val="0"/>
      </a:spcBef>
      <a:spcAft>
        <a:spcPct val="0"/>
      </a:spcAft>
      <a:defRPr sz="2400" kern="1200">
        <a:solidFill>
          <a:schemeClr val="tx1"/>
        </a:solidFill>
        <a:latin typeface="Arial" charset="0"/>
        <a:ea typeface="MS PGothic" charset="0"/>
        <a:cs typeface="MS PGothic" charset="0"/>
      </a:defRPr>
    </a:lvl1pPr>
    <a:lvl2pPr marL="457200" algn="l" defTabSz="457200" rtl="0" eaLnBrk="0" fontAlgn="base" hangingPunct="0">
      <a:spcBef>
        <a:spcPct val="0"/>
      </a:spcBef>
      <a:spcAft>
        <a:spcPct val="0"/>
      </a:spcAft>
      <a:defRPr sz="2400" kern="1200">
        <a:solidFill>
          <a:schemeClr val="tx1"/>
        </a:solidFill>
        <a:latin typeface="Arial" charset="0"/>
        <a:ea typeface="MS PGothic" charset="0"/>
        <a:cs typeface="MS PGothic" charset="0"/>
      </a:defRPr>
    </a:lvl2pPr>
    <a:lvl3pPr marL="914400" algn="l" defTabSz="457200" rtl="0" eaLnBrk="0" fontAlgn="base" hangingPunct="0">
      <a:spcBef>
        <a:spcPct val="0"/>
      </a:spcBef>
      <a:spcAft>
        <a:spcPct val="0"/>
      </a:spcAft>
      <a:defRPr sz="2400" kern="1200">
        <a:solidFill>
          <a:schemeClr val="tx1"/>
        </a:solidFill>
        <a:latin typeface="Arial" charset="0"/>
        <a:ea typeface="MS PGothic" charset="0"/>
        <a:cs typeface="MS PGothic" charset="0"/>
      </a:defRPr>
    </a:lvl3pPr>
    <a:lvl4pPr marL="1371600" algn="l" defTabSz="457200" rtl="0" eaLnBrk="0" fontAlgn="base" hangingPunct="0">
      <a:spcBef>
        <a:spcPct val="0"/>
      </a:spcBef>
      <a:spcAft>
        <a:spcPct val="0"/>
      </a:spcAft>
      <a:defRPr sz="2400" kern="1200">
        <a:solidFill>
          <a:schemeClr val="tx1"/>
        </a:solidFill>
        <a:latin typeface="Arial" charset="0"/>
        <a:ea typeface="MS PGothic" charset="0"/>
        <a:cs typeface="MS PGothic" charset="0"/>
      </a:defRPr>
    </a:lvl4pPr>
    <a:lvl5pPr marL="1828800" algn="l" defTabSz="457200" rtl="0" eaLnBrk="0" fontAlgn="base" hangingPunct="0">
      <a:spcBef>
        <a:spcPct val="0"/>
      </a:spcBef>
      <a:spcAft>
        <a:spcPct val="0"/>
      </a:spcAft>
      <a:defRPr sz="2400" kern="1200">
        <a:solidFill>
          <a:schemeClr val="tx1"/>
        </a:solidFill>
        <a:latin typeface="Arial" charset="0"/>
        <a:ea typeface="MS PGothic" charset="0"/>
        <a:cs typeface="MS PGothic" charset="0"/>
      </a:defRPr>
    </a:lvl5pPr>
    <a:lvl6pPr marL="2286000" algn="l" defTabSz="457200" rtl="0" eaLnBrk="1" latinLnBrk="0" hangingPunct="1">
      <a:defRPr sz="2400" kern="1200">
        <a:solidFill>
          <a:schemeClr val="tx1"/>
        </a:solidFill>
        <a:latin typeface="Arial" charset="0"/>
        <a:ea typeface="MS PGothic" charset="0"/>
        <a:cs typeface="MS PGothic" charset="0"/>
      </a:defRPr>
    </a:lvl6pPr>
    <a:lvl7pPr marL="2743200" algn="l" defTabSz="457200" rtl="0" eaLnBrk="1" latinLnBrk="0" hangingPunct="1">
      <a:defRPr sz="2400" kern="1200">
        <a:solidFill>
          <a:schemeClr val="tx1"/>
        </a:solidFill>
        <a:latin typeface="Arial" charset="0"/>
        <a:ea typeface="MS PGothic" charset="0"/>
        <a:cs typeface="MS PGothic" charset="0"/>
      </a:defRPr>
    </a:lvl7pPr>
    <a:lvl8pPr marL="3200400" algn="l" defTabSz="457200" rtl="0" eaLnBrk="1" latinLnBrk="0" hangingPunct="1">
      <a:defRPr sz="2400" kern="1200">
        <a:solidFill>
          <a:schemeClr val="tx1"/>
        </a:solidFill>
        <a:latin typeface="Arial" charset="0"/>
        <a:ea typeface="MS PGothic" charset="0"/>
        <a:cs typeface="MS PGothic" charset="0"/>
      </a:defRPr>
    </a:lvl8pPr>
    <a:lvl9pPr marL="3657600" algn="l" defTabSz="457200" rtl="0" eaLnBrk="1" latinLnBrk="0" hangingPunct="1">
      <a:defRPr sz="2400" kern="1200">
        <a:solidFill>
          <a:schemeClr val="tx1"/>
        </a:solidFill>
        <a:latin typeface="Arial" charset="0"/>
        <a:ea typeface="MS PGothic" charset="0"/>
        <a:cs typeface="MS PGothic"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0080B5F-0B12-5F05-2F9D-266627DDD4D9}" name="MARTIN Alice" initials="AM" userId="S::amartin@uimm.com::c7532453-b468-4df8-a312-de751ff3df2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009900"/>
    <a:srgbClr val="34A25E"/>
    <a:srgbClr val="329A5A"/>
    <a:srgbClr val="131313"/>
    <a:srgbClr val="0033CC"/>
    <a:srgbClr val="FF9900"/>
    <a:srgbClr val="B53484"/>
    <a:srgbClr val="1A76FE"/>
    <a:srgbClr val="2BAB3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28" autoAdjust="0"/>
    <p:restoredTop sz="94660"/>
  </p:normalViewPr>
  <p:slideViewPr>
    <p:cSldViewPr snapToGrid="0" showGuides="1">
      <p:cViewPr varScale="1">
        <p:scale>
          <a:sx n="111" d="100"/>
          <a:sy n="111" d="100"/>
        </p:scale>
        <p:origin x="1638" y="7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53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49688" y="0"/>
            <a:ext cx="2946400" cy="495300"/>
          </a:xfrm>
          <a:prstGeom prst="rect">
            <a:avLst/>
          </a:prstGeom>
        </p:spPr>
        <p:txBody>
          <a:bodyPr vert="horz" lIns="91440" tIns="45720" rIns="91440" bIns="45720" rtlCol="0"/>
          <a:lstStyle>
            <a:lvl1pPr algn="r">
              <a:defRPr sz="1200"/>
            </a:lvl1pPr>
          </a:lstStyle>
          <a:p>
            <a:fld id="{B4D13FF7-8751-4E74-AF54-CCC95FD29321}" type="datetimeFigureOut">
              <a:rPr lang="fr-FR" smtClean="0"/>
              <a:t>13/01/2026</a:t>
            </a:fld>
            <a:endParaRPr lang="fr-FR"/>
          </a:p>
        </p:txBody>
      </p:sp>
      <p:sp>
        <p:nvSpPr>
          <p:cNvPr id="4" name="Espace réservé de l'image des diapositives 3"/>
          <p:cNvSpPr>
            <a:spLocks noGrp="1" noRot="1" noChangeAspect="1"/>
          </p:cNvSpPr>
          <p:nvPr>
            <p:ph type="sldImg" idx="2"/>
          </p:nvPr>
        </p:nvSpPr>
        <p:spPr>
          <a:xfrm>
            <a:off x="1177925" y="1233488"/>
            <a:ext cx="4441825" cy="3332162"/>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450" y="4751388"/>
            <a:ext cx="5438775" cy="3887787"/>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77363"/>
            <a:ext cx="2946400" cy="4953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688" y="9377363"/>
            <a:ext cx="2946400" cy="495300"/>
          </a:xfrm>
          <a:prstGeom prst="rect">
            <a:avLst/>
          </a:prstGeom>
        </p:spPr>
        <p:txBody>
          <a:bodyPr vert="horz" lIns="91440" tIns="45720" rIns="91440" bIns="45720" rtlCol="0" anchor="b"/>
          <a:lstStyle>
            <a:lvl1pPr algn="r">
              <a:defRPr sz="1200"/>
            </a:lvl1pPr>
          </a:lstStyle>
          <a:p>
            <a:fld id="{AF299445-6FB6-45C1-A04D-D519EC09B3B0}" type="slidenum">
              <a:rPr lang="fr-FR" smtClean="0"/>
              <a:t>‹N°›</a:t>
            </a:fld>
            <a:endParaRPr lang="fr-FR"/>
          </a:p>
        </p:txBody>
      </p:sp>
    </p:spTree>
    <p:extLst>
      <p:ext uri="{BB962C8B-B14F-4D97-AF65-F5344CB8AC3E}">
        <p14:creationId xmlns:p14="http://schemas.microsoft.com/office/powerpoint/2010/main" val="36884024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22B3F-5517-B8DA-9C76-8E42BF57B6A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C3E7408-8F51-C39A-75BD-7DEEE638B98B}"/>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A19ED845-FC54-422E-CE51-C0737A566B70}"/>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D986AE8A-7046-9D3D-D39A-16C08E3751E0}"/>
              </a:ext>
            </a:extLst>
          </p:cNvPr>
          <p:cNvSpPr>
            <a:spLocks noGrp="1"/>
          </p:cNvSpPr>
          <p:nvPr>
            <p:ph type="sldNum" sz="quarter" idx="5"/>
          </p:nvPr>
        </p:nvSpPr>
        <p:spPr/>
        <p:txBody>
          <a:bodyPr/>
          <a:lstStyle/>
          <a:p>
            <a:fld id="{D8D165A6-8FD8-44FE-B9F2-2297912CCCC2}" type="slidenum">
              <a:rPr lang="fr-FR" smtClean="0"/>
              <a:t>14</a:t>
            </a:fld>
            <a:endParaRPr lang="fr-FR"/>
          </a:p>
        </p:txBody>
      </p:sp>
    </p:spTree>
    <p:extLst>
      <p:ext uri="{BB962C8B-B14F-4D97-AF65-F5344CB8AC3E}">
        <p14:creationId xmlns:p14="http://schemas.microsoft.com/office/powerpoint/2010/main" val="29310594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OUVERTURE">
    <p:spTree>
      <p:nvGrpSpPr>
        <p:cNvPr id="1" name=""/>
        <p:cNvGrpSpPr/>
        <p:nvPr/>
      </p:nvGrpSpPr>
      <p:grpSpPr>
        <a:xfrm>
          <a:off x="0" y="0"/>
          <a:ext cx="0" cy="0"/>
          <a:chOff x="0" y="0"/>
          <a:chExt cx="0" cy="0"/>
        </a:xfrm>
      </p:grpSpPr>
      <p:sp>
        <p:nvSpPr>
          <p:cNvPr id="4" name="Rectangle 3"/>
          <p:cNvSpPr/>
          <p:nvPr/>
        </p:nvSpPr>
        <p:spPr>
          <a:xfrm>
            <a:off x="0" y="3438525"/>
            <a:ext cx="9144000" cy="3419475"/>
          </a:xfrm>
          <a:prstGeom prst="rect">
            <a:avLst/>
          </a:prstGeom>
          <a:solidFill>
            <a:srgbClr val="B8C3C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r-FR" sz="1800" dirty="0"/>
          </a:p>
        </p:txBody>
      </p:sp>
      <p:pic>
        <p:nvPicPr>
          <p:cNvPr id="5" name="Image 8"/>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016250" y="2082800"/>
            <a:ext cx="3111500" cy="2714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539750" y="5260631"/>
            <a:ext cx="8064500" cy="492443"/>
          </a:xfrm>
        </p:spPr>
        <p:txBody>
          <a:bodyPr lIns="88900" tIns="38100" rIns="88900" bIns="38100" anchor="b"/>
          <a:lstStyle>
            <a:lvl1pPr marL="0" indent="0" algn="ctr">
              <a:defRPr sz="3000" b="0">
                <a:solidFill>
                  <a:schemeClr val="tx1"/>
                </a:solidFill>
              </a:defRPr>
            </a:lvl1pPr>
          </a:lstStyle>
          <a:p>
            <a:r>
              <a:rPr lang="fr-FR"/>
              <a:t>Modifiez le style du titre</a:t>
            </a:r>
            <a:endParaRPr lang="en-US" dirty="0"/>
          </a:p>
        </p:txBody>
      </p:sp>
      <p:sp>
        <p:nvSpPr>
          <p:cNvPr id="3" name="Subtitle 2"/>
          <p:cNvSpPr>
            <a:spLocks noGrp="1"/>
          </p:cNvSpPr>
          <p:nvPr>
            <p:ph type="subTitle" idx="1"/>
          </p:nvPr>
        </p:nvSpPr>
        <p:spPr>
          <a:xfrm>
            <a:off x="539750" y="5749269"/>
            <a:ext cx="8064500" cy="549187"/>
          </a:xfrm>
        </p:spPr>
        <p:txBody>
          <a:bodyPr>
            <a:normAutofit/>
          </a:bodyPr>
          <a:lstStyle>
            <a:lvl1pPr marL="0" indent="0" algn="ctr">
              <a:buNone/>
              <a:defRPr sz="25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Tree>
    <p:extLst>
      <p:ext uri="{BB962C8B-B14F-4D97-AF65-F5344CB8AC3E}">
        <p14:creationId xmlns:p14="http://schemas.microsoft.com/office/powerpoint/2010/main" val="1191419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sp>
        <p:nvSpPr>
          <p:cNvPr id="4" name="Rectangle 3"/>
          <p:cNvSpPr/>
          <p:nvPr/>
        </p:nvSpPr>
        <p:spPr>
          <a:xfrm>
            <a:off x="0" y="1368425"/>
            <a:ext cx="9144000" cy="54895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r-FR" sz="1800" dirty="0"/>
          </a:p>
        </p:txBody>
      </p:sp>
      <p:sp>
        <p:nvSpPr>
          <p:cNvPr id="2" name="Title 1"/>
          <p:cNvSpPr>
            <a:spLocks noGrp="1"/>
          </p:cNvSpPr>
          <p:nvPr>
            <p:ph type="title"/>
          </p:nvPr>
        </p:nvSpPr>
        <p:spPr>
          <a:xfrm>
            <a:off x="2278742" y="2245139"/>
            <a:ext cx="6325508" cy="415498"/>
          </a:xfrm>
        </p:spPr>
        <p:txBody>
          <a:bodyPr anchor="b"/>
          <a:lstStyle>
            <a:lvl1pPr>
              <a:defRPr sz="3000" b="1"/>
            </a:lvl1pPr>
          </a:lstStyle>
          <a:p>
            <a:r>
              <a:rPr lang="fr-FR"/>
              <a:t>Modifiez le style du titre</a:t>
            </a:r>
            <a:endParaRPr lang="en-US" dirty="0"/>
          </a:p>
        </p:txBody>
      </p:sp>
      <p:sp>
        <p:nvSpPr>
          <p:cNvPr id="3" name="Text Placeholder 2"/>
          <p:cNvSpPr>
            <a:spLocks noGrp="1"/>
          </p:cNvSpPr>
          <p:nvPr>
            <p:ph type="body" idx="1"/>
          </p:nvPr>
        </p:nvSpPr>
        <p:spPr>
          <a:xfrm>
            <a:off x="2278742" y="3122384"/>
            <a:ext cx="6325508" cy="2830182"/>
          </a:xfrm>
          <a:noFill/>
        </p:spPr>
        <p:txBody>
          <a:bodyPr numCol="2" spcCol="360000">
            <a:noAutofit/>
          </a:bodyPr>
          <a:lstStyle>
            <a:lvl1pPr marL="361950" indent="-361950">
              <a:spcAft>
                <a:spcPts val="600"/>
              </a:spcAft>
              <a:buFont typeface="+mj-lt"/>
              <a:buAutoNum type="arabicPeriod"/>
              <a:defRPr sz="1800" b="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Tree>
    <p:extLst>
      <p:ext uri="{BB962C8B-B14F-4D97-AF65-F5344CB8AC3E}">
        <p14:creationId xmlns:p14="http://schemas.microsoft.com/office/powerpoint/2010/main" val="128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OMMAIRE PARTIE">
    <p:spTree>
      <p:nvGrpSpPr>
        <p:cNvPr id="1" name=""/>
        <p:cNvGrpSpPr/>
        <p:nvPr/>
      </p:nvGrpSpPr>
      <p:grpSpPr>
        <a:xfrm>
          <a:off x="0" y="0"/>
          <a:ext cx="0" cy="0"/>
          <a:chOff x="0" y="0"/>
          <a:chExt cx="0" cy="0"/>
        </a:xfrm>
      </p:grpSpPr>
      <p:sp>
        <p:nvSpPr>
          <p:cNvPr id="4" name="Rectangle 3"/>
          <p:cNvSpPr/>
          <p:nvPr/>
        </p:nvSpPr>
        <p:spPr>
          <a:xfrm>
            <a:off x="0" y="1368425"/>
            <a:ext cx="9144000" cy="54895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r-FR" sz="1800" dirty="0"/>
          </a:p>
        </p:txBody>
      </p:sp>
      <p:sp>
        <p:nvSpPr>
          <p:cNvPr id="2" name="Title 1"/>
          <p:cNvSpPr>
            <a:spLocks noGrp="1"/>
          </p:cNvSpPr>
          <p:nvPr>
            <p:ph type="title"/>
          </p:nvPr>
        </p:nvSpPr>
        <p:spPr>
          <a:xfrm>
            <a:off x="2278742" y="2245139"/>
            <a:ext cx="6325508" cy="415498"/>
          </a:xfrm>
        </p:spPr>
        <p:txBody>
          <a:bodyPr anchor="b"/>
          <a:lstStyle>
            <a:lvl1pPr>
              <a:defRPr sz="3000" b="1"/>
            </a:lvl1pPr>
          </a:lstStyle>
          <a:p>
            <a:r>
              <a:rPr lang="fr-FR"/>
              <a:t>Modifiez le style du titre</a:t>
            </a:r>
            <a:endParaRPr lang="en-US" dirty="0"/>
          </a:p>
        </p:txBody>
      </p:sp>
      <p:sp>
        <p:nvSpPr>
          <p:cNvPr id="5" name="Espace réservé du texte 4"/>
          <p:cNvSpPr>
            <a:spLocks noGrp="1"/>
          </p:cNvSpPr>
          <p:nvPr>
            <p:ph type="body" sz="quarter" idx="10"/>
          </p:nvPr>
        </p:nvSpPr>
        <p:spPr bwMode="auto">
          <a:xfrm>
            <a:off x="2278742" y="3122383"/>
            <a:ext cx="6325508" cy="2973617"/>
          </a:xfrm>
          <a:noFill/>
          <a:ln/>
        </p:spPr>
        <p:txBody>
          <a:bodyPr>
            <a:noAutofit/>
          </a:bodyPr>
          <a:lstStyle>
            <a:lvl1pPr marL="358775" indent="-358775" algn="l">
              <a:lnSpc>
                <a:spcPct val="100000"/>
              </a:lnSpc>
              <a:spcBef>
                <a:spcPts val="0"/>
              </a:spcBef>
              <a:spcAft>
                <a:spcPts val="600"/>
              </a:spcAft>
              <a:buClr>
                <a:schemeClr val="bg1"/>
              </a:buClr>
              <a:buSzPct val="100000"/>
              <a:buFont typeface="+mj-lt"/>
              <a:buAutoNum type="arabicPeriod"/>
              <a:defRPr kumimoji="0" sz="1800" b="0" i="0" u="none" baseline="0">
                <a:solidFill>
                  <a:srgbClr val="FFFFFF"/>
                </a:solidFill>
                <a:latin typeface="Arial" panose="020B0604020202020204" pitchFamily="34" charset="0"/>
              </a:defRPr>
            </a:lvl1pPr>
            <a:lvl2pPr marL="609600" indent="-342900" algn="l">
              <a:lnSpc>
                <a:spcPct val="100000"/>
              </a:lnSpc>
              <a:spcBef>
                <a:spcPts val="0"/>
              </a:spcBef>
              <a:spcAft>
                <a:spcPts val="600"/>
              </a:spcAft>
              <a:buClr>
                <a:srgbClr val="000000"/>
              </a:buClr>
              <a:buSzPct val="100000"/>
              <a:buFont typeface="+mj-lt"/>
              <a:buAutoNum type="arabicPeriod"/>
              <a:defRPr kumimoji="0" sz="1800" b="0" i="0" u="none" baseline="0">
                <a:solidFill>
                  <a:srgbClr val="FFFFFF"/>
                </a:solidFill>
                <a:latin typeface="Arial" panose="020B0604020202020204" pitchFamily="34" charset="0"/>
              </a:defRPr>
            </a:lvl2pPr>
            <a:lvl3pPr marL="968375" indent="-342900" algn="l">
              <a:lnSpc>
                <a:spcPct val="100000"/>
              </a:lnSpc>
              <a:spcBef>
                <a:spcPts val="0"/>
              </a:spcBef>
              <a:spcAft>
                <a:spcPts val="600"/>
              </a:spcAft>
              <a:buClr>
                <a:srgbClr val="000000"/>
              </a:buClr>
              <a:buSzPct val="100000"/>
              <a:buFont typeface="+mj-lt"/>
              <a:buAutoNum type="arabicPeriod"/>
              <a:defRPr kumimoji="0" sz="1800" b="0" i="0" u="none" baseline="0">
                <a:solidFill>
                  <a:srgbClr val="FFFFFF"/>
                </a:solidFill>
                <a:latin typeface="Arial" panose="020B0604020202020204" pitchFamily="34" charset="0"/>
              </a:defRPr>
            </a:lvl3pPr>
            <a:lvl4pPr marL="1325563" indent="-342900" algn="l">
              <a:lnSpc>
                <a:spcPct val="100000"/>
              </a:lnSpc>
              <a:spcBef>
                <a:spcPts val="0"/>
              </a:spcBef>
              <a:spcAft>
                <a:spcPts val="600"/>
              </a:spcAft>
              <a:buClr>
                <a:srgbClr val="000000"/>
              </a:buClr>
              <a:buSzPct val="100000"/>
              <a:buFont typeface="+mj-lt"/>
              <a:buAutoNum type="arabicPeriod"/>
              <a:defRPr kumimoji="0" sz="1800" b="0" i="0" u="none" baseline="0">
                <a:solidFill>
                  <a:srgbClr val="FFFFFF"/>
                </a:solidFill>
                <a:latin typeface="Arial" panose="020B0604020202020204" pitchFamily="34" charset="0"/>
              </a:defRPr>
            </a:lvl4pPr>
            <a:lvl5pPr marL="1689100" indent="-342900" algn="l">
              <a:lnSpc>
                <a:spcPct val="100000"/>
              </a:lnSpc>
              <a:spcBef>
                <a:spcPts val="0"/>
              </a:spcBef>
              <a:spcAft>
                <a:spcPts val="600"/>
              </a:spcAft>
              <a:buClr>
                <a:srgbClr val="000000"/>
              </a:buClr>
              <a:buSzPct val="100000"/>
              <a:buFont typeface="+mj-lt"/>
              <a:buAutoNum type="arabicPeriod"/>
              <a:defRPr kumimoji="0" sz="1800" b="0" i="0" u="none" baseline="0">
                <a:solidFill>
                  <a:srgbClr val="FFFFFF"/>
                </a:solidFill>
                <a:latin typeface="Arial" panose="020B0604020202020204" pitchFamily="34" charset="0"/>
              </a:defRPr>
            </a:lvl5pPr>
          </a:lstStyle>
          <a:p>
            <a:pPr lvl="0"/>
            <a:r>
              <a:rPr lang="fr-FR"/>
              <a:t>Modifiez les styles du texte du masque</a:t>
            </a:r>
          </a:p>
        </p:txBody>
      </p:sp>
    </p:spTree>
    <p:extLst>
      <p:ext uri="{BB962C8B-B14F-4D97-AF65-F5344CB8AC3E}">
        <p14:creationId xmlns:p14="http://schemas.microsoft.com/office/powerpoint/2010/main" val="2208041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E SIMP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Content Placeholder 2"/>
          <p:cNvSpPr>
            <a:spLocks noGrp="1"/>
          </p:cNvSpPr>
          <p:nvPr>
            <p:ph idx="1"/>
          </p:nvPr>
        </p:nvSpPr>
        <p:spPr/>
        <p:txBody>
          <a:bodyPr/>
          <a:lstStyle>
            <a:lvl1pPr>
              <a:defRPr/>
            </a:lvl1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Tree>
    <p:extLst>
      <p:ext uri="{BB962C8B-B14F-4D97-AF65-F5344CB8AC3E}">
        <p14:creationId xmlns:p14="http://schemas.microsoft.com/office/powerpoint/2010/main" val="3698399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EXTE 1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a:xfrm>
            <a:off x="540000" y="1715910"/>
            <a:ext cx="4127250" cy="4564239"/>
          </a:xfrm>
        </p:spPr>
        <p:txBody>
          <a:bodyPr/>
          <a:lstStyle>
            <a:lvl1pPr marL="0" indent="0">
              <a:defRPr/>
            </a:lvl1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Tree>
    <p:extLst>
      <p:ext uri="{BB962C8B-B14F-4D97-AF65-F5344CB8AC3E}">
        <p14:creationId xmlns:p14="http://schemas.microsoft.com/office/powerpoint/2010/main" val="572469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E + IMAGE">
    <p:spTree>
      <p:nvGrpSpPr>
        <p:cNvPr id="1" name=""/>
        <p:cNvGrpSpPr/>
        <p:nvPr/>
      </p:nvGrpSpPr>
      <p:grpSpPr>
        <a:xfrm>
          <a:off x="0" y="0"/>
          <a:ext cx="0" cy="0"/>
          <a:chOff x="0" y="0"/>
          <a:chExt cx="0" cy="0"/>
        </a:xfrm>
      </p:grpSpPr>
      <p:sp>
        <p:nvSpPr>
          <p:cNvPr id="5" name="ZoneTexte 4"/>
          <p:cNvSpPr txBox="1">
            <a:spLocks noChangeArrowheads="1"/>
          </p:cNvSpPr>
          <p:nvPr/>
        </p:nvSpPr>
        <p:spPr bwMode="auto">
          <a:xfrm>
            <a:off x="9286875" y="5842000"/>
            <a:ext cx="2206625" cy="1016000"/>
          </a:xfrm>
          <a:prstGeom prst="rect">
            <a:avLst/>
          </a:prstGeom>
          <a:solidFill>
            <a:schemeClr val="tx2"/>
          </a:solidFill>
          <a:ln>
            <a:noFill/>
          </a:ln>
        </p:spPr>
        <p:txBody>
          <a:bodyPr>
            <a:spAutoFit/>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pPr eaLnBrk="1" hangingPunct="1">
              <a:defRPr/>
            </a:pPr>
            <a:r>
              <a:rPr lang="fr-FR" sz="1000" dirty="0">
                <a:solidFill>
                  <a:schemeClr val="bg1"/>
                </a:solidFill>
              </a:rPr>
              <a:t>IMAGE / PHOTOGRAPHIE</a:t>
            </a:r>
          </a:p>
          <a:p>
            <a:pPr eaLnBrk="1" hangingPunct="1">
              <a:defRPr/>
            </a:pPr>
            <a:r>
              <a:rPr lang="fr-FR" sz="1000" dirty="0">
                <a:solidFill>
                  <a:schemeClr val="bg1"/>
                </a:solidFill>
              </a:rPr>
              <a:t>Privilégier une image de format horizontal. Celle-ci doit être positionnée sur toute la largeur </a:t>
            </a:r>
            <a:br>
              <a:rPr lang="fr-FR" sz="1000" dirty="0">
                <a:solidFill>
                  <a:schemeClr val="bg1"/>
                </a:solidFill>
              </a:rPr>
            </a:br>
            <a:r>
              <a:rPr lang="fr-FR" sz="1000" dirty="0">
                <a:solidFill>
                  <a:schemeClr val="bg1"/>
                </a:solidFill>
              </a:rPr>
              <a:t>de l'espace réservé et ne pas être déformée.</a:t>
            </a:r>
          </a:p>
        </p:txBody>
      </p:sp>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a:xfrm>
            <a:off x="540000" y="1715910"/>
            <a:ext cx="8064250" cy="2798033"/>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6" name="Espace réservé pour une image  4"/>
          <p:cNvSpPr>
            <a:spLocks noGrp="1"/>
          </p:cNvSpPr>
          <p:nvPr>
            <p:ph type="pic" sz="quarter" idx="10"/>
          </p:nvPr>
        </p:nvSpPr>
        <p:spPr>
          <a:xfrm>
            <a:off x="0" y="4734000"/>
            <a:ext cx="9144000" cy="2124000"/>
          </a:xfrm>
          <a:solidFill>
            <a:schemeClr val="bg1">
              <a:lumMod val="95000"/>
            </a:schemeClr>
          </a:solidFill>
        </p:spPr>
        <p:txBody>
          <a:bodyPr rtlCol="0" anchor="ctr" anchorCtr="1">
            <a:normAutofit/>
          </a:bodyPr>
          <a:lstStyle>
            <a:lvl1pPr algn="ctr">
              <a:defRPr sz="1000"/>
            </a:lvl1pPr>
          </a:lstStyle>
          <a:p>
            <a:pPr lvl="0"/>
            <a:r>
              <a:rPr lang="fr-FR" noProof="0" dirty="0"/>
              <a:t>Cliquez sur l'icône pour ajouter une image</a:t>
            </a:r>
          </a:p>
        </p:txBody>
      </p:sp>
    </p:spTree>
    <p:extLst>
      <p:ext uri="{BB962C8B-B14F-4D97-AF65-F5344CB8AC3E}">
        <p14:creationId xmlns:p14="http://schemas.microsoft.com/office/powerpoint/2010/main" val="1115746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OUS 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a:xfrm>
            <a:off x="540000" y="1715911"/>
            <a:ext cx="8064250" cy="341490"/>
          </a:xfrm>
        </p:spPr>
        <p:txBody>
          <a:bodyPr/>
          <a:lstStyle/>
          <a:p>
            <a:pPr lvl="0"/>
            <a:r>
              <a:rPr lang="fr-FR"/>
              <a:t>Modifiez les styles du texte du masque</a:t>
            </a:r>
          </a:p>
        </p:txBody>
      </p:sp>
    </p:spTree>
    <p:extLst>
      <p:ext uri="{BB962C8B-B14F-4D97-AF65-F5344CB8AC3E}">
        <p14:creationId xmlns:p14="http://schemas.microsoft.com/office/powerpoint/2010/main" val="2907865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UEL PLEINE PAGE">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9394825" y="5842000"/>
            <a:ext cx="1954213" cy="1016000"/>
          </a:xfrm>
          <a:prstGeom prst="rect">
            <a:avLst/>
          </a:prstGeom>
          <a:solidFill>
            <a:schemeClr val="tx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pPr eaLnBrk="1" hangingPunct="1">
              <a:defRPr/>
            </a:pPr>
            <a:r>
              <a:rPr lang="fr-FR" sz="1000" dirty="0">
                <a:solidFill>
                  <a:schemeClr val="bg1"/>
                </a:solidFill>
              </a:rPr>
              <a:t>IMAGE / PHOTOGRAPHIE</a:t>
            </a:r>
          </a:p>
          <a:p>
            <a:pPr eaLnBrk="1" hangingPunct="1">
              <a:defRPr/>
            </a:pPr>
            <a:r>
              <a:rPr lang="fr-FR" sz="1000" dirty="0">
                <a:solidFill>
                  <a:schemeClr val="bg1"/>
                </a:solidFill>
              </a:rPr>
              <a:t>Privilégier une image de format horizontal. Celle-ci doit être positionnée sur toute la largeur </a:t>
            </a:r>
            <a:br>
              <a:rPr lang="fr-FR" sz="1000" dirty="0">
                <a:solidFill>
                  <a:schemeClr val="bg1"/>
                </a:solidFill>
              </a:rPr>
            </a:br>
            <a:r>
              <a:rPr lang="fr-FR" sz="1000" dirty="0">
                <a:solidFill>
                  <a:schemeClr val="bg1"/>
                </a:solidFill>
              </a:rPr>
              <a:t>de l'espace réservé et ne pas être déformée.</a:t>
            </a:r>
          </a:p>
        </p:txBody>
      </p:sp>
      <p:sp>
        <p:nvSpPr>
          <p:cNvPr id="2" name="Title 1"/>
          <p:cNvSpPr>
            <a:spLocks noGrp="1"/>
          </p:cNvSpPr>
          <p:nvPr>
            <p:ph type="title"/>
          </p:nvPr>
        </p:nvSpPr>
        <p:spPr/>
        <p:txBody>
          <a:bodyPr/>
          <a:lstStyle/>
          <a:p>
            <a:r>
              <a:rPr lang="fr-FR"/>
              <a:t>Modifiez le style du titre</a:t>
            </a:r>
            <a:endParaRPr lang="en-US" dirty="0"/>
          </a:p>
        </p:txBody>
      </p:sp>
      <p:sp>
        <p:nvSpPr>
          <p:cNvPr id="8" name="Espace réservé pour une image  7"/>
          <p:cNvSpPr>
            <a:spLocks noGrp="1"/>
          </p:cNvSpPr>
          <p:nvPr>
            <p:ph type="pic" sz="quarter" idx="10"/>
          </p:nvPr>
        </p:nvSpPr>
        <p:spPr>
          <a:xfrm>
            <a:off x="0" y="1358900"/>
            <a:ext cx="9144000" cy="5499100"/>
          </a:xfrm>
          <a:solidFill>
            <a:schemeClr val="bg1">
              <a:lumMod val="95000"/>
            </a:schemeClr>
          </a:solidFill>
        </p:spPr>
        <p:txBody>
          <a:bodyPr rtlCol="0" anchor="ctr" anchorCtr="1">
            <a:noAutofit/>
          </a:bodyPr>
          <a:lstStyle>
            <a:lvl1pPr>
              <a:defRPr sz="1000"/>
            </a:lvl1pPr>
          </a:lstStyle>
          <a:p>
            <a:pPr lvl="0"/>
            <a:r>
              <a:rPr lang="fr-FR" noProof="0" dirty="0"/>
              <a:t>Cliquez sur l'icône pour ajouter une image</a:t>
            </a:r>
          </a:p>
        </p:txBody>
      </p:sp>
    </p:spTree>
    <p:extLst>
      <p:ext uri="{BB962C8B-B14F-4D97-AF65-F5344CB8AC3E}">
        <p14:creationId xmlns:p14="http://schemas.microsoft.com/office/powerpoint/2010/main" val="1811998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DERNIERE DE COUVERTURE">
    <p:spTree>
      <p:nvGrpSpPr>
        <p:cNvPr id="1" name=""/>
        <p:cNvGrpSpPr/>
        <p:nvPr/>
      </p:nvGrpSpPr>
      <p:grpSpPr>
        <a:xfrm>
          <a:off x="0" y="0"/>
          <a:ext cx="0" cy="0"/>
          <a:chOff x="0" y="0"/>
          <a:chExt cx="0" cy="0"/>
        </a:xfrm>
      </p:grpSpPr>
      <p:sp>
        <p:nvSpPr>
          <p:cNvPr id="2" name="Rectangle 1"/>
          <p:cNvSpPr/>
          <p:nvPr/>
        </p:nvSpPr>
        <p:spPr>
          <a:xfrm>
            <a:off x="0" y="3403600"/>
            <a:ext cx="9144000" cy="3454400"/>
          </a:xfrm>
          <a:prstGeom prst="rect">
            <a:avLst/>
          </a:prstGeom>
          <a:solidFill>
            <a:srgbClr val="B8C3C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r-FR" sz="1800" dirty="0"/>
          </a:p>
        </p:txBody>
      </p:sp>
      <p:sp>
        <p:nvSpPr>
          <p:cNvPr id="3" name="Rectangle 7"/>
          <p:cNvSpPr>
            <a:spLocks noChangeArrowheads="1"/>
          </p:cNvSpPr>
          <p:nvPr/>
        </p:nvSpPr>
        <p:spPr bwMode="auto">
          <a:xfrm>
            <a:off x="889000" y="2832100"/>
            <a:ext cx="457200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spAutoFit/>
          </a:bodyPr>
          <a:lstStyle/>
          <a:p>
            <a:pPr eaLnBrk="1" hangingPunct="1">
              <a:lnSpc>
                <a:spcPts val="1438"/>
              </a:lnSpc>
            </a:pPr>
            <a:r>
              <a:rPr lang="fr-FR" sz="1200" b="1" dirty="0"/>
              <a:t>UIMM – </a:t>
            </a:r>
            <a:r>
              <a:rPr lang="fr-FR" sz="1200" dirty="0"/>
              <a:t>56 avenue de Wagram</a:t>
            </a:r>
          </a:p>
          <a:p>
            <a:pPr eaLnBrk="1" hangingPunct="1">
              <a:lnSpc>
                <a:spcPts val="1438"/>
              </a:lnSpc>
            </a:pPr>
            <a:r>
              <a:rPr lang="fr-FR" sz="1200" dirty="0"/>
              <a:t>75854 Paris cedex 17</a:t>
            </a:r>
          </a:p>
        </p:txBody>
      </p:sp>
      <p:sp>
        <p:nvSpPr>
          <p:cNvPr id="4" name="Rectangle 8"/>
          <p:cNvSpPr>
            <a:spLocks noChangeArrowheads="1"/>
          </p:cNvSpPr>
          <p:nvPr/>
        </p:nvSpPr>
        <p:spPr bwMode="auto">
          <a:xfrm>
            <a:off x="889000" y="3686175"/>
            <a:ext cx="457200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spAutoFit/>
          </a:bodyPr>
          <a:lstStyle/>
          <a:p>
            <a:pPr eaLnBrk="1" hangingPunct="1">
              <a:lnSpc>
                <a:spcPts val="1438"/>
              </a:lnSpc>
            </a:pPr>
            <a:r>
              <a:rPr lang="fr-FR" sz="1200" dirty="0"/>
              <a:t>Tél. 01 40 54 21 44</a:t>
            </a:r>
          </a:p>
          <a:p>
            <a:pPr eaLnBrk="1" hangingPunct="1">
              <a:lnSpc>
                <a:spcPts val="1438"/>
              </a:lnSpc>
            </a:pPr>
            <a:r>
              <a:rPr lang="fr-FR" sz="1200" dirty="0"/>
              <a:t>e-mail : ajagot@uimm.com</a:t>
            </a:r>
          </a:p>
        </p:txBody>
      </p:sp>
      <p:sp>
        <p:nvSpPr>
          <p:cNvPr id="5" name="Rectangle 11"/>
          <p:cNvSpPr>
            <a:spLocks noChangeArrowheads="1"/>
          </p:cNvSpPr>
          <p:nvPr/>
        </p:nvSpPr>
        <p:spPr bwMode="auto">
          <a:xfrm>
            <a:off x="889000" y="4267200"/>
            <a:ext cx="4572000" cy="4206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spAutoFit/>
          </a:bodyPr>
          <a:lstStyle/>
          <a:p>
            <a:pPr eaLnBrk="1" hangingPunct="1">
              <a:lnSpc>
                <a:spcPts val="1438"/>
              </a:lnSpc>
            </a:pPr>
            <a:r>
              <a:rPr lang="fr-FR" sz="1200" b="1" dirty="0"/>
              <a:t>www.uimm.fr </a:t>
            </a:r>
          </a:p>
          <a:p>
            <a:pPr eaLnBrk="1" hangingPunct="1">
              <a:lnSpc>
                <a:spcPts val="1438"/>
              </a:lnSpc>
              <a:spcBef>
                <a:spcPts val="400"/>
              </a:spcBef>
            </a:pPr>
            <a:r>
              <a:rPr lang="fr-FR" sz="1200" b="1" dirty="0"/>
              <a:t>           @uimm</a:t>
            </a:r>
          </a:p>
        </p:txBody>
      </p:sp>
      <p:pic>
        <p:nvPicPr>
          <p:cNvPr id="6" name="Image 12"/>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1112838" y="4498975"/>
            <a:ext cx="204787" cy="20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 name="Image 13"/>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81063" y="4497388"/>
            <a:ext cx="204787" cy="206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3842728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1.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a:xfrm>
            <a:off x="0" y="0"/>
            <a:ext cx="9144000" cy="13684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r-FR" sz="1800" dirty="0"/>
          </a:p>
        </p:txBody>
      </p:sp>
      <p:sp>
        <p:nvSpPr>
          <p:cNvPr id="2" name="Title Placeholder 1"/>
          <p:cNvSpPr>
            <a:spLocks noGrp="1"/>
          </p:cNvSpPr>
          <p:nvPr>
            <p:ph type="title"/>
          </p:nvPr>
        </p:nvSpPr>
        <p:spPr>
          <a:xfrm>
            <a:off x="539750" y="508000"/>
            <a:ext cx="8064500" cy="346075"/>
          </a:xfrm>
          <a:prstGeom prst="rect">
            <a:avLst/>
          </a:prstGeom>
        </p:spPr>
        <p:txBody>
          <a:bodyPr vert="horz" wrap="square" lIns="0" tIns="0" rIns="0" bIns="0" rtlCol="0" anchor="t" anchorCtr="0">
            <a:spAutoFit/>
          </a:bodyPr>
          <a:lstStyle/>
          <a:p>
            <a:r>
              <a:rPr lang="fr-FR"/>
              <a:t>Modifiez le style du titre</a:t>
            </a:r>
            <a:endParaRPr lang="en-US" dirty="0"/>
          </a:p>
        </p:txBody>
      </p:sp>
      <p:sp>
        <p:nvSpPr>
          <p:cNvPr id="1028" name="Text Placeholder 2"/>
          <p:cNvSpPr>
            <a:spLocks noGrp="1" noChangeArrowheads="1"/>
          </p:cNvSpPr>
          <p:nvPr>
            <p:ph type="body" idx="1"/>
          </p:nvPr>
        </p:nvSpPr>
        <p:spPr bwMode="auto">
          <a:xfrm>
            <a:off x="539750" y="1716088"/>
            <a:ext cx="8064500" cy="4564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1" name="Rectangle 10"/>
          <p:cNvSpPr/>
          <p:nvPr/>
        </p:nvSpPr>
        <p:spPr>
          <a:xfrm>
            <a:off x="8423275" y="6478588"/>
            <a:ext cx="720725" cy="180975"/>
          </a:xfrm>
          <a:prstGeom prst="rect">
            <a:avLst/>
          </a:prstGeom>
          <a:solidFill>
            <a:srgbClr val="F1F2F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r-FR" sz="1800" dirty="0"/>
          </a:p>
        </p:txBody>
      </p:sp>
      <p:sp>
        <p:nvSpPr>
          <p:cNvPr id="1030" name="ZoneTexte 13"/>
          <p:cNvSpPr txBox="1">
            <a:spLocks noChangeArrowheads="1"/>
          </p:cNvSpPr>
          <p:nvPr>
            <p:custDataLst>
              <p:tags r:id="rId11"/>
            </p:custDataLst>
          </p:nvPr>
        </p:nvSpPr>
        <p:spPr bwMode="auto">
          <a:xfrm>
            <a:off x="8423275" y="6499225"/>
            <a:ext cx="720725" cy="139700"/>
          </a:xfrm>
          <a:prstGeom prst="rect">
            <a:avLst/>
          </a:prstGeom>
          <a:noFill/>
          <a:ln>
            <a:noFill/>
          </a:ln>
        </p:spPr>
        <p:txBody>
          <a:bodyPr lIns="0" tIns="0" rIns="0" bIns="0" anchor="ctr">
            <a:spAutoFit/>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pPr algn="ctr" eaLnBrk="1" hangingPunct="1">
              <a:defRPr/>
            </a:pPr>
            <a:fld id="{F15112E3-6FD7-914F-AE7B-631BF27CFAB5}" type="slidenum">
              <a:rPr lang="fr-FR" sz="900" smtClean="0"/>
              <a:pPr algn="ctr" eaLnBrk="1" hangingPunct="1">
                <a:defRPr/>
              </a:pPr>
              <a:t>‹N°›</a:t>
            </a:fld>
            <a:endParaRPr lang="fr-FR" sz="900"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66" r:id="rId4"/>
    <p:sldLayoutId id="2147483767" r:id="rId5"/>
    <p:sldLayoutId id="2147483772" r:id="rId6"/>
    <p:sldLayoutId id="2147483768" r:id="rId7"/>
    <p:sldLayoutId id="2147483773" r:id="rId8"/>
    <p:sldLayoutId id="2147483774" r:id="rId9"/>
  </p:sldLayoutIdLst>
  <p:txStyles>
    <p:titleStyle>
      <a:lvl1pPr algn="l" rtl="0" eaLnBrk="1" fontAlgn="base" hangingPunct="1">
        <a:lnSpc>
          <a:spcPct val="90000"/>
        </a:lnSpc>
        <a:spcBef>
          <a:spcPct val="0"/>
        </a:spcBef>
        <a:spcAft>
          <a:spcPct val="0"/>
        </a:spcAft>
        <a:defRPr sz="2500" b="1" kern="1200" cap="all">
          <a:solidFill>
            <a:schemeClr val="bg1"/>
          </a:solidFill>
          <a:latin typeface="+mj-lt"/>
          <a:ea typeface="MS PGothic" panose="020B0600070205080204" pitchFamily="34" charset="-128"/>
          <a:cs typeface="MS PGothic" charset="0"/>
        </a:defRPr>
      </a:lvl1pPr>
      <a:lvl2pPr algn="l" rtl="0" eaLnBrk="1" fontAlgn="base" hangingPunct="1">
        <a:lnSpc>
          <a:spcPct val="90000"/>
        </a:lnSpc>
        <a:spcBef>
          <a:spcPct val="0"/>
        </a:spcBef>
        <a:spcAft>
          <a:spcPct val="0"/>
        </a:spcAft>
        <a:defRPr sz="2500" b="1">
          <a:solidFill>
            <a:schemeClr val="bg1"/>
          </a:solidFill>
          <a:latin typeface="Arial" panose="020B0604020202020204" pitchFamily="34" charset="0"/>
          <a:ea typeface="MS PGothic" panose="020B0600070205080204" pitchFamily="34" charset="-128"/>
          <a:cs typeface="MS PGothic" charset="0"/>
        </a:defRPr>
      </a:lvl2pPr>
      <a:lvl3pPr algn="l" rtl="0" eaLnBrk="1" fontAlgn="base" hangingPunct="1">
        <a:lnSpc>
          <a:spcPct val="90000"/>
        </a:lnSpc>
        <a:spcBef>
          <a:spcPct val="0"/>
        </a:spcBef>
        <a:spcAft>
          <a:spcPct val="0"/>
        </a:spcAft>
        <a:defRPr sz="2500" b="1">
          <a:solidFill>
            <a:schemeClr val="bg1"/>
          </a:solidFill>
          <a:latin typeface="Arial" panose="020B0604020202020204" pitchFamily="34" charset="0"/>
          <a:ea typeface="MS PGothic" panose="020B0600070205080204" pitchFamily="34" charset="-128"/>
          <a:cs typeface="MS PGothic" charset="0"/>
        </a:defRPr>
      </a:lvl3pPr>
      <a:lvl4pPr algn="l" rtl="0" eaLnBrk="1" fontAlgn="base" hangingPunct="1">
        <a:lnSpc>
          <a:spcPct val="90000"/>
        </a:lnSpc>
        <a:spcBef>
          <a:spcPct val="0"/>
        </a:spcBef>
        <a:spcAft>
          <a:spcPct val="0"/>
        </a:spcAft>
        <a:defRPr sz="2500" b="1">
          <a:solidFill>
            <a:schemeClr val="bg1"/>
          </a:solidFill>
          <a:latin typeface="Arial" panose="020B0604020202020204" pitchFamily="34" charset="0"/>
          <a:ea typeface="MS PGothic" panose="020B0600070205080204" pitchFamily="34" charset="-128"/>
          <a:cs typeface="MS PGothic" charset="0"/>
        </a:defRPr>
      </a:lvl4pPr>
      <a:lvl5pPr algn="l" rtl="0" eaLnBrk="1" fontAlgn="base" hangingPunct="1">
        <a:lnSpc>
          <a:spcPct val="90000"/>
        </a:lnSpc>
        <a:spcBef>
          <a:spcPct val="0"/>
        </a:spcBef>
        <a:spcAft>
          <a:spcPct val="0"/>
        </a:spcAft>
        <a:defRPr sz="2500" b="1">
          <a:solidFill>
            <a:schemeClr val="bg1"/>
          </a:solidFill>
          <a:latin typeface="Arial" panose="020B0604020202020204" pitchFamily="34" charset="0"/>
          <a:ea typeface="MS PGothic" panose="020B0600070205080204" pitchFamily="34" charset="-128"/>
          <a:cs typeface="MS PGothic" charset="0"/>
        </a:defRPr>
      </a:lvl5pPr>
      <a:lvl6pPr marL="457200" algn="l" rtl="0" eaLnBrk="1" fontAlgn="base" hangingPunct="1">
        <a:lnSpc>
          <a:spcPct val="90000"/>
        </a:lnSpc>
        <a:spcBef>
          <a:spcPct val="0"/>
        </a:spcBef>
        <a:spcAft>
          <a:spcPct val="0"/>
        </a:spcAft>
        <a:defRPr sz="2500" b="1">
          <a:solidFill>
            <a:schemeClr val="bg1"/>
          </a:solidFill>
          <a:latin typeface="Arial" panose="020B0604020202020204" pitchFamily="34" charset="0"/>
        </a:defRPr>
      </a:lvl6pPr>
      <a:lvl7pPr marL="914400" algn="l" rtl="0" eaLnBrk="1" fontAlgn="base" hangingPunct="1">
        <a:lnSpc>
          <a:spcPct val="90000"/>
        </a:lnSpc>
        <a:spcBef>
          <a:spcPct val="0"/>
        </a:spcBef>
        <a:spcAft>
          <a:spcPct val="0"/>
        </a:spcAft>
        <a:defRPr sz="2500" b="1">
          <a:solidFill>
            <a:schemeClr val="bg1"/>
          </a:solidFill>
          <a:latin typeface="Arial" panose="020B0604020202020204" pitchFamily="34" charset="0"/>
        </a:defRPr>
      </a:lvl7pPr>
      <a:lvl8pPr marL="1371600" algn="l" rtl="0" eaLnBrk="1" fontAlgn="base" hangingPunct="1">
        <a:lnSpc>
          <a:spcPct val="90000"/>
        </a:lnSpc>
        <a:spcBef>
          <a:spcPct val="0"/>
        </a:spcBef>
        <a:spcAft>
          <a:spcPct val="0"/>
        </a:spcAft>
        <a:defRPr sz="2500" b="1">
          <a:solidFill>
            <a:schemeClr val="bg1"/>
          </a:solidFill>
          <a:latin typeface="Arial" panose="020B0604020202020204" pitchFamily="34" charset="0"/>
        </a:defRPr>
      </a:lvl8pPr>
      <a:lvl9pPr marL="1828800" algn="l" rtl="0" eaLnBrk="1" fontAlgn="base" hangingPunct="1">
        <a:lnSpc>
          <a:spcPct val="90000"/>
        </a:lnSpc>
        <a:spcBef>
          <a:spcPct val="0"/>
        </a:spcBef>
        <a:spcAft>
          <a:spcPct val="0"/>
        </a:spcAft>
        <a:defRPr sz="2500" b="1">
          <a:solidFill>
            <a:schemeClr val="bg1"/>
          </a:solidFill>
          <a:latin typeface="Arial" panose="020B0604020202020204" pitchFamily="34" charset="0"/>
        </a:defRPr>
      </a:lvl9pPr>
    </p:titleStyle>
    <p:bodyStyle>
      <a:lvl1pPr marL="342900" indent="-342900" algn="l" rtl="0" eaLnBrk="1" fontAlgn="base" hangingPunct="1">
        <a:spcBef>
          <a:spcPct val="0"/>
        </a:spcBef>
        <a:spcAft>
          <a:spcPts val="2600"/>
        </a:spcAft>
        <a:defRPr sz="2000" b="1" kern="1200">
          <a:solidFill>
            <a:schemeClr val="tx2"/>
          </a:solidFill>
          <a:latin typeface="+mn-lt"/>
          <a:ea typeface="MS PGothic" panose="020B0600070205080204" pitchFamily="34" charset="-128"/>
          <a:cs typeface="MS PGothic" charset="0"/>
        </a:defRPr>
      </a:lvl1pPr>
      <a:lvl2pPr marL="742950" indent="-285750" algn="l" rtl="0" eaLnBrk="1" fontAlgn="base" hangingPunct="1">
        <a:lnSpc>
          <a:spcPts val="2300"/>
        </a:lnSpc>
        <a:spcBef>
          <a:spcPts val="500"/>
        </a:spcBef>
        <a:spcAft>
          <a:spcPct val="0"/>
        </a:spcAft>
        <a:buClr>
          <a:schemeClr val="accent1"/>
        </a:buClr>
        <a:tabLst>
          <a:tab pos="88900" algn="l"/>
        </a:tabLst>
        <a:defRPr sz="1600" kern="1200">
          <a:solidFill>
            <a:schemeClr val="tx1"/>
          </a:solidFill>
          <a:latin typeface="+mn-lt"/>
          <a:ea typeface="MS PGothic" panose="020B0600070205080204" pitchFamily="34" charset="-128"/>
          <a:cs typeface="MS PGothic" charset="0"/>
        </a:defRPr>
      </a:lvl2pPr>
      <a:lvl3pPr marL="715963" indent="-90488" algn="l" rtl="0" eaLnBrk="1" fontAlgn="base" hangingPunct="1">
        <a:lnSpc>
          <a:spcPct val="120000"/>
        </a:lnSpc>
        <a:spcBef>
          <a:spcPts val="500"/>
        </a:spcBef>
        <a:spcAft>
          <a:spcPct val="0"/>
        </a:spcAft>
        <a:buClr>
          <a:schemeClr val="tx2"/>
        </a:buClr>
        <a:buFont typeface="Arial" charset="0"/>
        <a:buChar char="•"/>
        <a:defRPr sz="1400" kern="1200">
          <a:solidFill>
            <a:schemeClr val="tx1"/>
          </a:solidFill>
          <a:latin typeface="+mn-lt"/>
          <a:ea typeface="MS PGothic" panose="020B0600070205080204" pitchFamily="34" charset="-128"/>
          <a:cs typeface="MS PGothic" charset="0"/>
        </a:defRPr>
      </a:lvl3pPr>
      <a:lvl4pPr marL="1074738" indent="-92075" algn="l" rtl="0" eaLnBrk="1" fontAlgn="base" hangingPunct="1">
        <a:lnSpc>
          <a:spcPct val="120000"/>
        </a:lnSpc>
        <a:spcBef>
          <a:spcPts val="500"/>
        </a:spcBef>
        <a:spcAft>
          <a:spcPct val="0"/>
        </a:spcAft>
        <a:buClr>
          <a:schemeClr val="tx2"/>
        </a:buClr>
        <a:buFont typeface="Arial" charset="0"/>
        <a:buChar char="-"/>
        <a:defRPr sz="1200" kern="1200">
          <a:solidFill>
            <a:schemeClr val="tx1"/>
          </a:solidFill>
          <a:latin typeface="+mn-lt"/>
          <a:ea typeface="MS PGothic" panose="020B0600070205080204" pitchFamily="34" charset="-128"/>
          <a:cs typeface="MS PGothic" charset="0"/>
        </a:defRPr>
      </a:lvl4pPr>
      <a:lvl5pPr marL="1435100" indent="-88900" algn="l" rtl="0" eaLnBrk="1" fontAlgn="base" hangingPunct="1">
        <a:lnSpc>
          <a:spcPct val="120000"/>
        </a:lnSpc>
        <a:spcBef>
          <a:spcPts val="500"/>
        </a:spcBef>
        <a:spcAft>
          <a:spcPct val="0"/>
        </a:spcAft>
        <a:buFont typeface="Arial" charset="0"/>
        <a:buChar char="-"/>
        <a:defRPr sz="1200" kern="1200">
          <a:solidFill>
            <a:schemeClr val="tx1"/>
          </a:solidFill>
          <a:latin typeface="+mn-lt"/>
          <a:ea typeface="MS PGothic" panose="020B0600070205080204" pitchFamily="34" charset="-128"/>
          <a:cs typeface="MS PGothic"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re 3"/>
          <p:cNvSpPr>
            <a:spLocks noGrp="1" noChangeArrowheads="1"/>
          </p:cNvSpPr>
          <p:nvPr>
            <p:ph type="ctrTitle"/>
          </p:nvPr>
        </p:nvSpPr>
        <p:spPr bwMode="auto">
          <a:xfrm>
            <a:off x="539750" y="4947561"/>
            <a:ext cx="8064500" cy="866391"/>
          </a:xfrm>
        </p:spPr>
        <p:txBody>
          <a:bodyPr numCol="1" compatLnSpc="1">
            <a:prstTxWarp prst="textNoShape">
              <a:avLst/>
            </a:prstTxWarp>
          </a:bodyPr>
          <a:lstStyle/>
          <a:p>
            <a:r>
              <a:rPr lang="fr-FR" sz="2700" cap="none" dirty="0">
                <a:latin typeface="Arial" charset="0"/>
                <a:ea typeface="MS PGothic" charset="0"/>
              </a:rPr>
              <a:t>Point de conjoncture</a:t>
            </a:r>
            <a:br>
              <a:rPr lang="fr-FR" cap="none" dirty="0">
                <a:latin typeface="Arial" charset="0"/>
                <a:ea typeface="MS PGothic" charset="0"/>
              </a:rPr>
            </a:br>
            <a:endParaRPr lang="fr-FR" cap="none" dirty="0">
              <a:latin typeface="Arial" charset="0"/>
              <a:ea typeface="MS PGothic" charset="0"/>
            </a:endParaRPr>
          </a:p>
        </p:txBody>
      </p:sp>
      <p:sp>
        <p:nvSpPr>
          <p:cNvPr id="8195" name="Espace réservé de la date 3"/>
          <p:cNvSpPr txBox="1">
            <a:spLocks noChangeArrowheads="1"/>
          </p:cNvSpPr>
          <p:nvPr/>
        </p:nvSpPr>
        <p:spPr bwMode="auto">
          <a:xfrm>
            <a:off x="477606" y="5397757"/>
            <a:ext cx="8064500" cy="4682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pPr algn="ctr" eaLnBrk="1" hangingPunct="1"/>
            <a:r>
              <a:rPr lang="fr-FR" sz="1200" dirty="0"/>
              <a:t>14 janvier 2026</a:t>
            </a:r>
          </a:p>
          <a:p>
            <a:pPr algn="ctr" eaLnBrk="1" hangingPunct="1"/>
            <a:r>
              <a:rPr lang="fr-FR" sz="1800" dirty="0"/>
              <a:t> </a:t>
            </a:r>
          </a:p>
        </p:txBody>
      </p:sp>
      <p:sp>
        <p:nvSpPr>
          <p:cNvPr id="4" name="Espace réservé de la date 3">
            <a:extLst>
              <a:ext uri="{FF2B5EF4-FFF2-40B4-BE49-F238E27FC236}">
                <a16:creationId xmlns:a16="http://schemas.microsoft.com/office/drawing/2014/main" id="{4C6B94EC-9B80-927B-7729-8B30B85C5EF9}"/>
              </a:ext>
            </a:extLst>
          </p:cNvPr>
          <p:cNvSpPr txBox="1">
            <a:spLocks noChangeArrowheads="1"/>
          </p:cNvSpPr>
          <p:nvPr/>
        </p:nvSpPr>
        <p:spPr bwMode="auto">
          <a:xfrm>
            <a:off x="6528245" y="6508069"/>
            <a:ext cx="2863584" cy="4682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pPr algn="ctr" eaLnBrk="1" hangingPunct="1"/>
            <a:r>
              <a:rPr lang="fr-FR" sz="1100" dirty="0"/>
              <a:t>Service des études économiques</a:t>
            </a:r>
          </a:p>
          <a:p>
            <a:pPr algn="ctr" eaLnBrk="1" hangingPunct="1"/>
            <a:r>
              <a:rPr lang="fr-FR" sz="1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500"/>
                                  </p:stCondLst>
                                  <p:childTnLst>
                                    <p:set>
                                      <p:cBhvr>
                                        <p:cTn id="6" dur="1" fill="hold">
                                          <p:stCondLst>
                                            <p:cond delay="0"/>
                                          </p:stCondLst>
                                        </p:cTn>
                                        <p:tgtEl>
                                          <p:spTgt spid="8193"/>
                                        </p:tgtEl>
                                        <p:attrNameLst>
                                          <p:attrName>style.visibility</p:attrName>
                                        </p:attrNameLst>
                                      </p:cBhvr>
                                      <p:to>
                                        <p:strVal val="visible"/>
                                      </p:to>
                                    </p:set>
                                    <p:animEffect transition="in" filter="wipe(left)">
                                      <p:cBhvr>
                                        <p:cTn id="7" dur="1000"/>
                                        <p:tgtEl>
                                          <p:spTgt spid="8193"/>
                                        </p:tgtEl>
                                      </p:cBhvr>
                                    </p:animEffect>
                                  </p:childTnLst>
                                </p:cTn>
                              </p:par>
                            </p:childTnLst>
                          </p:cTn>
                        </p:par>
                        <p:par>
                          <p:cTn id="8" fill="hold">
                            <p:stCondLst>
                              <p:cond delay="1500"/>
                            </p:stCondLst>
                            <p:childTnLst>
                              <p:par>
                                <p:cTn id="9" presetID="22" presetClass="entr" presetSubtype="8" fill="hold" grpId="0" nodeType="afterEffect">
                                  <p:stCondLst>
                                    <p:cond delay="500"/>
                                  </p:stCondLst>
                                  <p:childTnLst>
                                    <p:set>
                                      <p:cBhvr>
                                        <p:cTn id="10" dur="1" fill="hold">
                                          <p:stCondLst>
                                            <p:cond delay="0"/>
                                          </p:stCondLst>
                                        </p:cTn>
                                        <p:tgtEl>
                                          <p:spTgt spid="8195"/>
                                        </p:tgtEl>
                                        <p:attrNameLst>
                                          <p:attrName>style.visibility</p:attrName>
                                        </p:attrNameLst>
                                      </p:cBhvr>
                                      <p:to>
                                        <p:strVal val="visible"/>
                                      </p:to>
                                    </p:set>
                                    <p:animEffect transition="in" filter="wipe(left)">
                                      <p:cBhvr>
                                        <p:cTn id="11" dur="1000"/>
                                        <p:tgtEl>
                                          <p:spTgt spid="8195"/>
                                        </p:tgtEl>
                                      </p:cBhvr>
                                    </p:animEffect>
                                  </p:childTnLst>
                                </p:cTn>
                              </p:par>
                            </p:childTnLst>
                          </p:cTn>
                        </p:par>
                        <p:par>
                          <p:cTn id="12" fill="hold">
                            <p:stCondLst>
                              <p:cond delay="3000"/>
                            </p:stCondLst>
                            <p:childTnLst>
                              <p:par>
                                <p:cTn id="13" presetID="22" presetClass="entr" presetSubtype="8" fill="hold" grpId="0" nodeType="afterEffect">
                                  <p:stCondLst>
                                    <p:cond delay="500"/>
                                  </p:stCondLst>
                                  <p:childTnLst>
                                    <p:set>
                                      <p:cBhvr>
                                        <p:cTn id="14" dur="1" fill="hold">
                                          <p:stCondLst>
                                            <p:cond delay="0"/>
                                          </p:stCondLst>
                                        </p:cTn>
                                        <p:tgtEl>
                                          <p:spTgt spid="4"/>
                                        </p:tgtEl>
                                        <p:attrNameLst>
                                          <p:attrName>style.visibility</p:attrName>
                                        </p:attrNameLst>
                                      </p:cBhvr>
                                      <p:to>
                                        <p:strVal val="visible"/>
                                      </p:to>
                                    </p:set>
                                    <p:animEffect transition="in" filter="wipe(left)">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3" grpId="0"/>
      <p:bldP spid="8195" grpId="0"/>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A23C6-524E-BBF2-61CD-1C9FE78B548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BF305C9-C7C0-1DBE-3748-ADA38CB48EB6}"/>
              </a:ext>
            </a:extLst>
          </p:cNvPr>
          <p:cNvSpPr>
            <a:spLocks noGrp="1"/>
          </p:cNvSpPr>
          <p:nvPr>
            <p:ph type="title"/>
          </p:nvPr>
        </p:nvSpPr>
        <p:spPr>
          <a:xfrm>
            <a:off x="260260" y="564120"/>
            <a:ext cx="8845680" cy="290849"/>
          </a:xfrm>
        </p:spPr>
        <p:txBody>
          <a:bodyPr/>
          <a:lstStyle/>
          <a:p>
            <a:r>
              <a:rPr lang="fr-FR" sz="2100" dirty="0"/>
              <a:t>Contraction des effectifs salariés.  </a:t>
            </a:r>
          </a:p>
        </p:txBody>
      </p:sp>
      <p:sp>
        <p:nvSpPr>
          <p:cNvPr id="3" name="Espace réservé du contenu 2">
            <a:extLst>
              <a:ext uri="{FF2B5EF4-FFF2-40B4-BE49-F238E27FC236}">
                <a16:creationId xmlns:a16="http://schemas.microsoft.com/office/drawing/2014/main" id="{0EC2BA22-2784-1ABD-B53B-AF7DDCAF83A8}"/>
              </a:ext>
            </a:extLst>
          </p:cNvPr>
          <p:cNvSpPr>
            <a:spLocks noGrp="1"/>
          </p:cNvSpPr>
          <p:nvPr>
            <p:ph idx="1"/>
          </p:nvPr>
        </p:nvSpPr>
        <p:spPr>
          <a:xfrm>
            <a:off x="260260" y="1566500"/>
            <a:ext cx="8883740" cy="692497"/>
          </a:xfrm>
        </p:spPr>
        <p:txBody>
          <a:bodyPr/>
          <a:lstStyle/>
          <a:p>
            <a:r>
              <a:rPr lang="fr-FR" sz="1600" dirty="0"/>
              <a:t>     </a:t>
            </a:r>
            <a:r>
              <a:rPr lang="fr-FR" sz="1800" dirty="0"/>
              <a:t>Emploi salarié par grand secteur d’activité (hors intérim)</a:t>
            </a:r>
          </a:p>
        </p:txBody>
      </p:sp>
      <p:sp>
        <p:nvSpPr>
          <p:cNvPr id="5" name="Rectangle 231">
            <a:extLst>
              <a:ext uri="{FF2B5EF4-FFF2-40B4-BE49-F238E27FC236}">
                <a16:creationId xmlns:a16="http://schemas.microsoft.com/office/drawing/2014/main" id="{27CCB232-E92F-59AC-F0BB-6B54F6E9C211}"/>
              </a:ext>
            </a:extLst>
          </p:cNvPr>
          <p:cNvSpPr>
            <a:spLocks noChangeArrowheads="1"/>
          </p:cNvSpPr>
          <p:nvPr/>
        </p:nvSpPr>
        <p:spPr bwMode="auto">
          <a:xfrm>
            <a:off x="7116855" y="6611088"/>
            <a:ext cx="872034"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b="1" dirty="0">
                <a:solidFill>
                  <a:srgbClr val="005677"/>
                </a:solidFill>
                <a:latin typeface="Arial"/>
              </a:rPr>
              <a:t>Source : Insee</a:t>
            </a:r>
          </a:p>
        </p:txBody>
      </p:sp>
      <p:sp>
        <p:nvSpPr>
          <p:cNvPr id="8" name="Rectangle 231">
            <a:extLst>
              <a:ext uri="{FF2B5EF4-FFF2-40B4-BE49-F238E27FC236}">
                <a16:creationId xmlns:a16="http://schemas.microsoft.com/office/drawing/2014/main" id="{06740A27-83BC-0D18-ADB0-EB08735BDDEA}"/>
              </a:ext>
            </a:extLst>
          </p:cNvPr>
          <p:cNvSpPr>
            <a:spLocks noChangeArrowheads="1"/>
          </p:cNvSpPr>
          <p:nvPr/>
        </p:nvSpPr>
        <p:spPr bwMode="auto">
          <a:xfrm>
            <a:off x="1278615" y="2374413"/>
            <a:ext cx="6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fr-FR" altLang="fr-FR" sz="1000" b="1" i="0" u="none" strike="noStrike" kern="1200" cap="none" spc="0" normalizeH="0" baseline="0" noProof="0" dirty="0">
              <a:ln>
                <a:noFill/>
              </a:ln>
              <a:solidFill>
                <a:srgbClr val="005677"/>
              </a:solidFill>
              <a:effectLst/>
              <a:uLnTx/>
              <a:uFillTx/>
              <a:latin typeface="Arial"/>
              <a:ea typeface="MS PGothic" charset="0"/>
              <a:cs typeface="Arial" panose="020B0604020202020204" pitchFamily="34" charset="0"/>
            </a:endParaRPr>
          </a:p>
        </p:txBody>
      </p:sp>
      <p:pic>
        <p:nvPicPr>
          <p:cNvPr id="11" name="Image 10" descr="Une image contenant Tracé, ligne, diagramme, texte&#10;&#10;Le contenu généré par l’IA peut être incorrect.">
            <a:extLst>
              <a:ext uri="{FF2B5EF4-FFF2-40B4-BE49-F238E27FC236}">
                <a16:creationId xmlns:a16="http://schemas.microsoft.com/office/drawing/2014/main" id="{A1BF23A9-580D-B58C-F290-F4E2FC137D47}"/>
              </a:ext>
            </a:extLst>
          </p:cNvPr>
          <p:cNvPicPr>
            <a:picLocks noChangeAspect="1"/>
          </p:cNvPicPr>
          <p:nvPr/>
        </p:nvPicPr>
        <p:blipFill>
          <a:blip r:embed="rId2"/>
          <a:stretch>
            <a:fillRect/>
          </a:stretch>
        </p:blipFill>
        <p:spPr>
          <a:xfrm>
            <a:off x="690113" y="1871932"/>
            <a:ext cx="7879729" cy="4581575"/>
          </a:xfrm>
          <a:prstGeom prst="rect">
            <a:avLst/>
          </a:prstGeom>
        </p:spPr>
      </p:pic>
      <p:sp>
        <p:nvSpPr>
          <p:cNvPr id="13" name="Rectangle 231">
            <a:extLst>
              <a:ext uri="{FF2B5EF4-FFF2-40B4-BE49-F238E27FC236}">
                <a16:creationId xmlns:a16="http://schemas.microsoft.com/office/drawing/2014/main" id="{FDA7FDF8-A79B-8873-4FC0-C5AE39CD0159}"/>
              </a:ext>
            </a:extLst>
          </p:cNvPr>
          <p:cNvSpPr>
            <a:spLocks noChangeArrowheads="1"/>
          </p:cNvSpPr>
          <p:nvPr/>
        </p:nvSpPr>
        <p:spPr bwMode="auto">
          <a:xfrm>
            <a:off x="1278615" y="2074331"/>
            <a:ext cx="2770696"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100" dirty="0">
                <a:solidFill>
                  <a:schemeClr val="tx1">
                    <a:lumMod val="50000"/>
                  </a:schemeClr>
                </a:solidFill>
                <a:latin typeface="Arial"/>
              </a:rPr>
              <a:t>variation en glissement annuel</a:t>
            </a:r>
          </a:p>
        </p:txBody>
      </p:sp>
      <p:sp>
        <p:nvSpPr>
          <p:cNvPr id="14" name="Rectangle 231">
            <a:extLst>
              <a:ext uri="{FF2B5EF4-FFF2-40B4-BE49-F238E27FC236}">
                <a16:creationId xmlns:a16="http://schemas.microsoft.com/office/drawing/2014/main" id="{46F23751-25A2-2E5C-91E7-8768C5F05125}"/>
              </a:ext>
            </a:extLst>
          </p:cNvPr>
          <p:cNvSpPr>
            <a:spLocks noChangeArrowheads="1"/>
          </p:cNvSpPr>
          <p:nvPr/>
        </p:nvSpPr>
        <p:spPr bwMode="auto">
          <a:xfrm>
            <a:off x="5160442" y="2481316"/>
            <a:ext cx="1994787"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400" b="1" dirty="0">
                <a:solidFill>
                  <a:srgbClr val="0070C0"/>
                </a:solidFill>
                <a:latin typeface="Arial"/>
              </a:rPr>
              <a:t>Services marchands</a:t>
            </a:r>
          </a:p>
        </p:txBody>
      </p:sp>
      <p:sp>
        <p:nvSpPr>
          <p:cNvPr id="15" name="Rectangle 231">
            <a:extLst>
              <a:ext uri="{FF2B5EF4-FFF2-40B4-BE49-F238E27FC236}">
                <a16:creationId xmlns:a16="http://schemas.microsoft.com/office/drawing/2014/main" id="{E604661F-C372-AE1A-6011-9573E3F35938}"/>
              </a:ext>
            </a:extLst>
          </p:cNvPr>
          <p:cNvSpPr>
            <a:spLocks noChangeArrowheads="1"/>
          </p:cNvSpPr>
          <p:nvPr/>
        </p:nvSpPr>
        <p:spPr bwMode="auto">
          <a:xfrm>
            <a:off x="7347780" y="3852192"/>
            <a:ext cx="1994787"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400" b="1" dirty="0">
                <a:solidFill>
                  <a:srgbClr val="C00000"/>
                </a:solidFill>
                <a:latin typeface="Arial"/>
              </a:rPr>
              <a:t>Industrie</a:t>
            </a:r>
          </a:p>
        </p:txBody>
      </p:sp>
      <p:sp>
        <p:nvSpPr>
          <p:cNvPr id="16" name="Rectangle 231">
            <a:extLst>
              <a:ext uri="{FF2B5EF4-FFF2-40B4-BE49-F238E27FC236}">
                <a16:creationId xmlns:a16="http://schemas.microsoft.com/office/drawing/2014/main" id="{65420E70-E089-C28C-FC8D-2890FD6781E1}"/>
              </a:ext>
            </a:extLst>
          </p:cNvPr>
          <p:cNvSpPr>
            <a:spLocks noChangeArrowheads="1"/>
          </p:cNvSpPr>
          <p:nvPr/>
        </p:nvSpPr>
        <p:spPr bwMode="auto">
          <a:xfrm>
            <a:off x="6991496" y="5076056"/>
            <a:ext cx="199478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400" b="1" dirty="0">
                <a:solidFill>
                  <a:srgbClr val="669900"/>
                </a:solidFill>
                <a:latin typeface="Arial"/>
              </a:rPr>
              <a:t>Construction</a:t>
            </a:r>
          </a:p>
          <a:p>
            <a:pPr>
              <a:defRPr/>
            </a:pPr>
            <a:endParaRPr lang="fr-FR" altLang="fr-FR" sz="1400" b="1" dirty="0">
              <a:solidFill>
                <a:srgbClr val="C00000"/>
              </a:solidFill>
              <a:latin typeface="Arial"/>
            </a:endParaRPr>
          </a:p>
        </p:txBody>
      </p:sp>
    </p:spTree>
    <p:extLst>
      <p:ext uri="{BB962C8B-B14F-4D97-AF65-F5344CB8AC3E}">
        <p14:creationId xmlns:p14="http://schemas.microsoft.com/office/powerpoint/2010/main" val="3107867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2A535-7085-DBCA-F16F-BB279030145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71BE9DD-C285-42AA-7238-23E12CBA02BF}"/>
              </a:ext>
            </a:extLst>
          </p:cNvPr>
          <p:cNvSpPr>
            <a:spLocks noGrp="1"/>
          </p:cNvSpPr>
          <p:nvPr>
            <p:ph type="title"/>
          </p:nvPr>
        </p:nvSpPr>
        <p:spPr>
          <a:xfrm>
            <a:off x="237289" y="535911"/>
            <a:ext cx="9131471" cy="276999"/>
          </a:xfrm>
        </p:spPr>
        <p:txBody>
          <a:bodyPr/>
          <a:lstStyle/>
          <a:p>
            <a:r>
              <a:rPr lang="fr-FR" sz="2000" dirty="0"/>
              <a:t>Une hétérogénéité sectorielle persistante. </a:t>
            </a:r>
          </a:p>
        </p:txBody>
      </p:sp>
      <p:sp>
        <p:nvSpPr>
          <p:cNvPr id="3" name="Espace réservé du contenu 2">
            <a:extLst>
              <a:ext uri="{FF2B5EF4-FFF2-40B4-BE49-F238E27FC236}">
                <a16:creationId xmlns:a16="http://schemas.microsoft.com/office/drawing/2014/main" id="{F9AB7F93-218D-FF69-4DD1-5425ED4D03F3}"/>
              </a:ext>
            </a:extLst>
          </p:cNvPr>
          <p:cNvSpPr>
            <a:spLocks noGrp="1"/>
          </p:cNvSpPr>
          <p:nvPr>
            <p:ph idx="1"/>
          </p:nvPr>
        </p:nvSpPr>
        <p:spPr>
          <a:xfrm>
            <a:off x="337174" y="1387879"/>
            <a:ext cx="8883740" cy="281684"/>
          </a:xfrm>
        </p:spPr>
        <p:txBody>
          <a:bodyPr/>
          <a:lstStyle/>
          <a:p>
            <a:r>
              <a:rPr lang="fr-FR" sz="1600" dirty="0"/>
              <a:t>     </a:t>
            </a:r>
            <a:r>
              <a:rPr lang="fr-FR" sz="1500" dirty="0"/>
              <a:t>Emploi salarié dans la métallurgie par secteur (</a:t>
            </a:r>
            <a:r>
              <a:rPr lang="fr-FR" sz="1500" u="sng" dirty="0"/>
              <a:t>y compris intérim</a:t>
            </a:r>
            <a:r>
              <a:rPr lang="fr-FR" sz="1500" dirty="0"/>
              <a:t>)</a:t>
            </a:r>
          </a:p>
        </p:txBody>
      </p:sp>
      <p:sp>
        <p:nvSpPr>
          <p:cNvPr id="5" name="Rectangle 231">
            <a:extLst>
              <a:ext uri="{FF2B5EF4-FFF2-40B4-BE49-F238E27FC236}">
                <a16:creationId xmlns:a16="http://schemas.microsoft.com/office/drawing/2014/main" id="{4A721F81-8B55-FFDA-C128-E8D20E4E2295}"/>
              </a:ext>
            </a:extLst>
          </p:cNvPr>
          <p:cNvSpPr>
            <a:spLocks noChangeArrowheads="1"/>
          </p:cNvSpPr>
          <p:nvPr/>
        </p:nvSpPr>
        <p:spPr bwMode="auto">
          <a:xfrm>
            <a:off x="6838880" y="6633821"/>
            <a:ext cx="1367362"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b="1" dirty="0">
                <a:solidFill>
                  <a:srgbClr val="005677"/>
                </a:solidFill>
                <a:latin typeface="Arial"/>
              </a:rPr>
              <a:t>Sources : Insee, Dares</a:t>
            </a:r>
          </a:p>
        </p:txBody>
      </p:sp>
      <p:sp>
        <p:nvSpPr>
          <p:cNvPr id="8" name="Rectangle 231">
            <a:extLst>
              <a:ext uri="{FF2B5EF4-FFF2-40B4-BE49-F238E27FC236}">
                <a16:creationId xmlns:a16="http://schemas.microsoft.com/office/drawing/2014/main" id="{DCC97062-4E4B-88E9-8D0E-6FEFF604BC39}"/>
              </a:ext>
            </a:extLst>
          </p:cNvPr>
          <p:cNvSpPr>
            <a:spLocks noChangeArrowheads="1"/>
          </p:cNvSpPr>
          <p:nvPr/>
        </p:nvSpPr>
        <p:spPr bwMode="auto">
          <a:xfrm>
            <a:off x="1278615" y="2374413"/>
            <a:ext cx="6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fr-FR" altLang="fr-FR" sz="1000" b="1" i="0" u="none" strike="noStrike" kern="1200" cap="none" spc="0" normalizeH="0" baseline="0" noProof="0">
              <a:ln>
                <a:noFill/>
              </a:ln>
              <a:solidFill>
                <a:srgbClr val="005677"/>
              </a:solidFill>
              <a:effectLst/>
              <a:uLnTx/>
              <a:uFillTx/>
              <a:latin typeface="Arial"/>
              <a:ea typeface="MS PGothic" charset="0"/>
              <a:cs typeface="Arial" panose="020B0604020202020204" pitchFamily="34" charset="0"/>
            </a:endParaRPr>
          </a:p>
        </p:txBody>
      </p:sp>
      <p:sp>
        <p:nvSpPr>
          <p:cNvPr id="4" name="ZoneTexte 1">
            <a:extLst>
              <a:ext uri="{FF2B5EF4-FFF2-40B4-BE49-F238E27FC236}">
                <a16:creationId xmlns:a16="http://schemas.microsoft.com/office/drawing/2014/main" id="{7C122AD6-BEC3-724C-4B56-CD28C5AC17FD}"/>
              </a:ext>
            </a:extLst>
          </p:cNvPr>
          <p:cNvSpPr txBox="1"/>
          <p:nvPr/>
        </p:nvSpPr>
        <p:spPr>
          <a:xfrm>
            <a:off x="719369" y="3666767"/>
            <a:ext cx="8501545" cy="368710"/>
          </a:xfrm>
          <a:prstGeom prst="rect">
            <a:avLst/>
          </a:prstGeom>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R="0" lvl="0" algn="l" defTabSz="457200" rtl="0" eaLnBrk="0" fontAlgn="base" latinLnBrk="0" hangingPunct="0">
              <a:lnSpc>
                <a:spcPct val="100000"/>
              </a:lnSpc>
              <a:spcBef>
                <a:spcPct val="0"/>
              </a:spcBef>
              <a:spcAft>
                <a:spcPts val="0"/>
              </a:spcAft>
              <a:buClrTx/>
              <a:buSzTx/>
              <a:tabLst/>
              <a:defRPr/>
            </a:pPr>
            <a:r>
              <a:rPr lang="fr-FR" sz="1000" i="1" dirty="0">
                <a:solidFill>
                  <a:srgbClr val="58595B"/>
                </a:solidFill>
                <a:latin typeface="Arial" panose="020B0604020202020204" pitchFamily="34" charset="0"/>
              </a:rPr>
              <a:t>*</a:t>
            </a:r>
            <a:r>
              <a:rPr lang="fr-FR" sz="750" i="1" dirty="0">
                <a:solidFill>
                  <a:srgbClr val="58595B"/>
                </a:solidFill>
                <a:latin typeface="Arial" panose="020B0604020202020204" pitchFamily="34" charset="0"/>
              </a:rPr>
              <a:t>les statistiques de l’intérim dans les matériels de transport ne sont connues qu’au niveau agrégé ; elles ne sont donc pas déclinées pour l’automobile d’une part, et, pour </a:t>
            </a:r>
            <a:br>
              <a:rPr lang="fr-FR" sz="750" i="1" dirty="0">
                <a:solidFill>
                  <a:srgbClr val="58595B"/>
                </a:solidFill>
                <a:latin typeface="Arial" panose="020B0604020202020204" pitchFamily="34" charset="0"/>
              </a:rPr>
            </a:br>
            <a:r>
              <a:rPr lang="fr-FR" sz="750" i="1" dirty="0">
                <a:solidFill>
                  <a:srgbClr val="58595B"/>
                </a:solidFill>
                <a:latin typeface="Arial" panose="020B0604020202020204" pitchFamily="34" charset="0"/>
              </a:rPr>
              <a:t>les autres matériels de transport d'autre part. </a:t>
            </a:r>
            <a:r>
              <a:rPr kumimoji="0" lang="fr-FR" sz="750" b="0" i="0" u="none" strike="noStrike" kern="1200" cap="none" spc="0" normalizeH="0" baseline="0" noProof="0" dirty="0">
                <a:ln>
                  <a:noFill/>
                </a:ln>
                <a:solidFill>
                  <a:srgbClr val="58595B"/>
                </a:solidFill>
                <a:effectLst/>
                <a:uLnTx/>
                <a:uFillTx/>
                <a:latin typeface="Arial" panose="020B0604020202020204" pitchFamily="34" charset="0"/>
                <a:ea typeface="MS PMincho" panose="02020600040205080304" pitchFamily="18" charset="-128"/>
                <a:cs typeface="+mn-cs"/>
              </a:rPr>
              <a:t> </a:t>
            </a:r>
            <a:endParaRPr kumimoji="0" lang="fr-FR" sz="750" b="0" i="0" u="none" strike="noStrike" kern="1200" cap="none" spc="0" normalizeH="0" baseline="0" noProof="0" dirty="0">
              <a:ln>
                <a:noFill/>
              </a:ln>
              <a:solidFill>
                <a:srgbClr val="58595B"/>
              </a:solidFill>
              <a:effectLst/>
              <a:uLnTx/>
              <a:uFillTx/>
              <a:latin typeface="Times New Roman" panose="02020603050405020304" pitchFamily="18" charset="0"/>
              <a:ea typeface="MS PMincho" panose="02020600040205080304" pitchFamily="18" charset="-128"/>
              <a:cs typeface="+mn-cs"/>
            </a:endParaRPr>
          </a:p>
        </p:txBody>
      </p:sp>
      <p:sp>
        <p:nvSpPr>
          <p:cNvPr id="14" name="Espace réservé du contenu 2">
            <a:extLst>
              <a:ext uri="{FF2B5EF4-FFF2-40B4-BE49-F238E27FC236}">
                <a16:creationId xmlns:a16="http://schemas.microsoft.com/office/drawing/2014/main" id="{537B310B-CAC7-BF18-EF51-72456DE56F45}"/>
              </a:ext>
            </a:extLst>
          </p:cNvPr>
          <p:cNvSpPr txBox="1">
            <a:spLocks/>
          </p:cNvSpPr>
          <p:nvPr/>
        </p:nvSpPr>
        <p:spPr bwMode="auto">
          <a:xfrm>
            <a:off x="337174" y="3985501"/>
            <a:ext cx="8883740" cy="2816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lvl1pPr marL="342900" indent="-342900" algn="l" rtl="0" eaLnBrk="1" fontAlgn="base" hangingPunct="1">
              <a:spcBef>
                <a:spcPct val="0"/>
              </a:spcBef>
              <a:spcAft>
                <a:spcPts val="2600"/>
              </a:spcAft>
              <a:defRPr sz="2000" b="1" kern="1200">
                <a:solidFill>
                  <a:schemeClr val="tx2"/>
                </a:solidFill>
                <a:latin typeface="+mn-lt"/>
                <a:ea typeface="MS PGothic" panose="020B0600070205080204" pitchFamily="34" charset="-128"/>
                <a:cs typeface="MS PGothic" charset="0"/>
              </a:defRPr>
            </a:lvl1pPr>
            <a:lvl2pPr marL="742950" indent="-285750" algn="l" rtl="0" eaLnBrk="1" fontAlgn="base" hangingPunct="1">
              <a:lnSpc>
                <a:spcPts val="2300"/>
              </a:lnSpc>
              <a:spcBef>
                <a:spcPts val="500"/>
              </a:spcBef>
              <a:spcAft>
                <a:spcPct val="0"/>
              </a:spcAft>
              <a:buClr>
                <a:schemeClr val="accent1"/>
              </a:buClr>
              <a:tabLst>
                <a:tab pos="88900" algn="l"/>
              </a:tabLst>
              <a:defRPr sz="1600" kern="1200">
                <a:solidFill>
                  <a:schemeClr val="tx1"/>
                </a:solidFill>
                <a:latin typeface="+mn-lt"/>
                <a:ea typeface="MS PGothic" panose="020B0600070205080204" pitchFamily="34" charset="-128"/>
                <a:cs typeface="MS PGothic" charset="0"/>
              </a:defRPr>
            </a:lvl2pPr>
            <a:lvl3pPr marL="715963" indent="-90488" algn="l" rtl="0" eaLnBrk="1" fontAlgn="base" hangingPunct="1">
              <a:lnSpc>
                <a:spcPct val="120000"/>
              </a:lnSpc>
              <a:spcBef>
                <a:spcPts val="500"/>
              </a:spcBef>
              <a:spcAft>
                <a:spcPct val="0"/>
              </a:spcAft>
              <a:buClr>
                <a:schemeClr val="tx2"/>
              </a:buClr>
              <a:buFont typeface="Arial" charset="0"/>
              <a:buChar char="•"/>
              <a:defRPr sz="1400" kern="1200">
                <a:solidFill>
                  <a:schemeClr val="tx1"/>
                </a:solidFill>
                <a:latin typeface="+mn-lt"/>
                <a:ea typeface="MS PGothic" panose="020B0600070205080204" pitchFamily="34" charset="-128"/>
                <a:cs typeface="MS PGothic" charset="0"/>
              </a:defRPr>
            </a:lvl3pPr>
            <a:lvl4pPr marL="1074738" indent="-92075" algn="l" rtl="0" eaLnBrk="1" fontAlgn="base" hangingPunct="1">
              <a:lnSpc>
                <a:spcPct val="120000"/>
              </a:lnSpc>
              <a:spcBef>
                <a:spcPts val="500"/>
              </a:spcBef>
              <a:spcAft>
                <a:spcPct val="0"/>
              </a:spcAft>
              <a:buClr>
                <a:schemeClr val="tx2"/>
              </a:buClr>
              <a:buFont typeface="Arial" charset="0"/>
              <a:buChar char="-"/>
              <a:defRPr sz="1200" kern="1200">
                <a:solidFill>
                  <a:schemeClr val="tx1"/>
                </a:solidFill>
                <a:latin typeface="+mn-lt"/>
                <a:ea typeface="MS PGothic" panose="020B0600070205080204" pitchFamily="34" charset="-128"/>
                <a:cs typeface="MS PGothic" charset="0"/>
              </a:defRPr>
            </a:lvl4pPr>
            <a:lvl5pPr marL="1435100" indent="-88900" algn="l" rtl="0" eaLnBrk="1" fontAlgn="base" hangingPunct="1">
              <a:lnSpc>
                <a:spcPct val="120000"/>
              </a:lnSpc>
              <a:spcBef>
                <a:spcPts val="500"/>
              </a:spcBef>
              <a:spcAft>
                <a:spcPct val="0"/>
              </a:spcAft>
              <a:buFont typeface="Arial" charset="0"/>
              <a:buChar char="-"/>
              <a:defRPr sz="1200" kern="1200">
                <a:solidFill>
                  <a:schemeClr val="tx1"/>
                </a:solidFill>
                <a:latin typeface="+mn-lt"/>
                <a:ea typeface="MS PGothic" panose="020B0600070205080204" pitchFamily="34" charset="-128"/>
                <a:cs typeface="MS PGothic"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400"/>
            <a:r>
              <a:rPr lang="fr-FR" sz="1600"/>
              <a:t>      </a:t>
            </a:r>
            <a:r>
              <a:rPr lang="fr-FR" sz="1500"/>
              <a:t>Emploi salarié dans la métallurgie par secteur (</a:t>
            </a:r>
            <a:r>
              <a:rPr lang="fr-FR" sz="1500" u="sng"/>
              <a:t>hors intérim</a:t>
            </a:r>
            <a:r>
              <a:rPr lang="fr-FR" sz="1500"/>
              <a:t>)</a:t>
            </a:r>
          </a:p>
        </p:txBody>
      </p:sp>
      <p:sp>
        <p:nvSpPr>
          <p:cNvPr id="17" name="Rectangle 231">
            <a:extLst>
              <a:ext uri="{FF2B5EF4-FFF2-40B4-BE49-F238E27FC236}">
                <a16:creationId xmlns:a16="http://schemas.microsoft.com/office/drawing/2014/main" id="{C2DAB62B-BEE6-8BBD-8BEA-8485ED181C05}"/>
              </a:ext>
            </a:extLst>
          </p:cNvPr>
          <p:cNvSpPr>
            <a:spLocks noChangeArrowheads="1"/>
          </p:cNvSpPr>
          <p:nvPr/>
        </p:nvSpPr>
        <p:spPr bwMode="auto">
          <a:xfrm>
            <a:off x="652171" y="1613565"/>
            <a:ext cx="384832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dirty="0">
                <a:solidFill>
                  <a:schemeClr val="tx1">
                    <a:lumMod val="50000"/>
                  </a:schemeClr>
                </a:solidFill>
                <a:latin typeface="Arial"/>
              </a:rPr>
              <a:t>variation sur la période considérée</a:t>
            </a:r>
          </a:p>
        </p:txBody>
      </p:sp>
      <p:sp>
        <p:nvSpPr>
          <p:cNvPr id="18" name="ZoneTexte 17">
            <a:extLst>
              <a:ext uri="{FF2B5EF4-FFF2-40B4-BE49-F238E27FC236}">
                <a16:creationId xmlns:a16="http://schemas.microsoft.com/office/drawing/2014/main" id="{B96058BB-4925-3258-1416-0B27A2AD81E3}"/>
              </a:ext>
            </a:extLst>
          </p:cNvPr>
          <p:cNvSpPr txBox="1"/>
          <p:nvPr/>
        </p:nvSpPr>
        <p:spPr>
          <a:xfrm>
            <a:off x="2738348" y="3820033"/>
            <a:ext cx="6709070" cy="215444"/>
          </a:xfrm>
          <a:prstGeom prst="rect">
            <a:avLst/>
          </a:prstGeom>
          <a:noFill/>
        </p:spPr>
        <p:txBody>
          <a:bodyPr wrap="square">
            <a:spAutoFit/>
          </a:bodyPr>
          <a:lstStyle/>
          <a:p>
            <a:r>
              <a:rPr lang="fr-FR" sz="800" i="1">
                <a:solidFill>
                  <a:srgbClr val="58595B"/>
                </a:solidFill>
                <a:latin typeface="Arial" panose="020B0604020202020204" pitchFamily="34" charset="0"/>
                <a:ea typeface="+mn-ea"/>
                <a:cs typeface="+mn-cs"/>
              </a:rPr>
              <a:t>**</a:t>
            </a:r>
            <a:r>
              <a:rPr lang="fr-FR" sz="750" i="1">
                <a:solidFill>
                  <a:srgbClr val="58595B"/>
                </a:solidFill>
                <a:latin typeface="Arial" panose="020B0604020202020204" pitchFamily="34" charset="0"/>
                <a:ea typeface="+mn-ea"/>
                <a:cs typeface="+mn-cs"/>
              </a:rPr>
              <a:t>y compris joaillerie, jouets et ameublement</a:t>
            </a:r>
          </a:p>
        </p:txBody>
      </p:sp>
      <p:sp>
        <p:nvSpPr>
          <p:cNvPr id="23" name="ZoneTexte 22">
            <a:extLst>
              <a:ext uri="{FF2B5EF4-FFF2-40B4-BE49-F238E27FC236}">
                <a16:creationId xmlns:a16="http://schemas.microsoft.com/office/drawing/2014/main" id="{20C0BEAB-FC82-A2E3-749C-E9070C6608C1}"/>
              </a:ext>
            </a:extLst>
          </p:cNvPr>
          <p:cNvSpPr txBox="1"/>
          <p:nvPr/>
        </p:nvSpPr>
        <p:spPr>
          <a:xfrm>
            <a:off x="537641" y="6437116"/>
            <a:ext cx="6709070" cy="215444"/>
          </a:xfrm>
          <a:prstGeom prst="rect">
            <a:avLst/>
          </a:prstGeom>
          <a:noFill/>
        </p:spPr>
        <p:txBody>
          <a:bodyPr wrap="square">
            <a:spAutoFit/>
          </a:bodyPr>
          <a:lstStyle/>
          <a:p>
            <a:r>
              <a:rPr lang="fr-FR" sz="800" i="1" dirty="0">
                <a:solidFill>
                  <a:srgbClr val="58595B"/>
                </a:solidFill>
                <a:latin typeface="Arial" panose="020B0604020202020204" pitchFamily="34" charset="0"/>
                <a:ea typeface="+mn-ea"/>
                <a:cs typeface="+mn-cs"/>
              </a:rPr>
              <a:t>*</a:t>
            </a:r>
            <a:r>
              <a:rPr lang="fr-FR" sz="750" i="1" dirty="0">
                <a:solidFill>
                  <a:srgbClr val="58595B"/>
                </a:solidFill>
                <a:latin typeface="Arial" panose="020B0604020202020204" pitchFamily="34" charset="0"/>
                <a:ea typeface="+mn-ea"/>
                <a:cs typeface="+mn-cs"/>
              </a:rPr>
              <a:t>y compris joaillerie, jouets et ameublement</a:t>
            </a:r>
          </a:p>
        </p:txBody>
      </p:sp>
      <p:pic>
        <p:nvPicPr>
          <p:cNvPr id="10" name="Image 9">
            <a:extLst>
              <a:ext uri="{FF2B5EF4-FFF2-40B4-BE49-F238E27FC236}">
                <a16:creationId xmlns:a16="http://schemas.microsoft.com/office/drawing/2014/main" id="{67D23AC2-7B48-1072-9B6E-883E670835E9}"/>
              </a:ext>
            </a:extLst>
          </p:cNvPr>
          <p:cNvPicPr>
            <a:picLocks noChangeAspect="1"/>
          </p:cNvPicPr>
          <p:nvPr/>
        </p:nvPicPr>
        <p:blipFill>
          <a:blip r:embed="rId2"/>
          <a:stretch>
            <a:fillRect/>
          </a:stretch>
        </p:blipFill>
        <p:spPr>
          <a:xfrm>
            <a:off x="652171" y="4232182"/>
            <a:ext cx="7440063" cy="2242732"/>
          </a:xfrm>
          <a:prstGeom prst="rect">
            <a:avLst/>
          </a:prstGeom>
        </p:spPr>
      </p:pic>
      <p:pic>
        <p:nvPicPr>
          <p:cNvPr id="13" name="Image 12">
            <a:extLst>
              <a:ext uri="{FF2B5EF4-FFF2-40B4-BE49-F238E27FC236}">
                <a16:creationId xmlns:a16="http://schemas.microsoft.com/office/drawing/2014/main" id="{A153E6F8-0584-8EB6-DD23-747E2FF07FA9}"/>
              </a:ext>
            </a:extLst>
          </p:cNvPr>
          <p:cNvPicPr>
            <a:picLocks noChangeAspect="1"/>
          </p:cNvPicPr>
          <p:nvPr/>
        </p:nvPicPr>
        <p:blipFill>
          <a:blip r:embed="rId3"/>
          <a:stretch>
            <a:fillRect/>
          </a:stretch>
        </p:blipFill>
        <p:spPr>
          <a:xfrm>
            <a:off x="652171" y="1765866"/>
            <a:ext cx="7430537" cy="1987927"/>
          </a:xfrm>
          <a:prstGeom prst="rect">
            <a:avLst/>
          </a:prstGeom>
        </p:spPr>
      </p:pic>
    </p:spTree>
    <p:extLst>
      <p:ext uri="{BB962C8B-B14F-4D97-AF65-F5344CB8AC3E}">
        <p14:creationId xmlns:p14="http://schemas.microsoft.com/office/powerpoint/2010/main" val="41867746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4D2585-DAD9-EF05-158E-AC2C7B5AB24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A8E3863-BD21-218D-C1EE-F4C0FA9FFD45}"/>
              </a:ext>
            </a:extLst>
          </p:cNvPr>
          <p:cNvSpPr>
            <a:spLocks noGrp="1"/>
          </p:cNvSpPr>
          <p:nvPr>
            <p:ph type="title"/>
          </p:nvPr>
        </p:nvSpPr>
        <p:spPr>
          <a:xfrm>
            <a:off x="297228" y="325847"/>
            <a:ext cx="8376040" cy="872547"/>
          </a:xfrm>
        </p:spPr>
        <p:txBody>
          <a:bodyPr/>
          <a:lstStyle/>
          <a:p>
            <a:r>
              <a:rPr lang="fr-FR" sz="2100" dirty="0"/>
              <a:t>Depuis fin 2019, La moitié des régions a enregistré des créations nettes de postes et l’autre moitié des pertes.</a:t>
            </a:r>
          </a:p>
        </p:txBody>
      </p:sp>
      <p:sp>
        <p:nvSpPr>
          <p:cNvPr id="3" name="Espace réservé du contenu 2">
            <a:extLst>
              <a:ext uri="{FF2B5EF4-FFF2-40B4-BE49-F238E27FC236}">
                <a16:creationId xmlns:a16="http://schemas.microsoft.com/office/drawing/2014/main" id="{9B593368-4220-ED5F-60A4-7DD806825487}"/>
              </a:ext>
            </a:extLst>
          </p:cNvPr>
          <p:cNvSpPr>
            <a:spLocks noGrp="1"/>
          </p:cNvSpPr>
          <p:nvPr>
            <p:ph idx="1"/>
          </p:nvPr>
        </p:nvSpPr>
        <p:spPr>
          <a:xfrm>
            <a:off x="225291" y="1369396"/>
            <a:ext cx="8575672" cy="346249"/>
          </a:xfrm>
        </p:spPr>
        <p:txBody>
          <a:bodyPr/>
          <a:lstStyle/>
          <a:p>
            <a:r>
              <a:rPr lang="fr-FR" dirty="0"/>
              <a:t>     </a:t>
            </a:r>
            <a:r>
              <a:rPr lang="fr-FR" sz="1800" dirty="0"/>
              <a:t>Emploi salarié dans la métallurgie par région au T2 2025 (hors intérim)</a:t>
            </a:r>
          </a:p>
        </p:txBody>
      </p:sp>
      <p:sp>
        <p:nvSpPr>
          <p:cNvPr id="5" name="Rectangle 231">
            <a:extLst>
              <a:ext uri="{FF2B5EF4-FFF2-40B4-BE49-F238E27FC236}">
                <a16:creationId xmlns:a16="http://schemas.microsoft.com/office/drawing/2014/main" id="{41B705FF-7416-269D-6BD8-C238175F6ECC}"/>
              </a:ext>
            </a:extLst>
          </p:cNvPr>
          <p:cNvSpPr>
            <a:spLocks noChangeArrowheads="1"/>
          </p:cNvSpPr>
          <p:nvPr/>
        </p:nvSpPr>
        <p:spPr bwMode="auto">
          <a:xfrm>
            <a:off x="7261244" y="6565361"/>
            <a:ext cx="94416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b="1" dirty="0">
                <a:solidFill>
                  <a:srgbClr val="005677"/>
                </a:solidFill>
                <a:latin typeface="Arial"/>
              </a:rPr>
              <a:t>Source : Urssaf</a:t>
            </a:r>
          </a:p>
        </p:txBody>
      </p:sp>
      <p:sp>
        <p:nvSpPr>
          <p:cNvPr id="8" name="Rectangle 231">
            <a:extLst>
              <a:ext uri="{FF2B5EF4-FFF2-40B4-BE49-F238E27FC236}">
                <a16:creationId xmlns:a16="http://schemas.microsoft.com/office/drawing/2014/main" id="{C328C0CE-497C-9563-2C53-08841D116035}"/>
              </a:ext>
            </a:extLst>
          </p:cNvPr>
          <p:cNvSpPr>
            <a:spLocks noChangeArrowheads="1"/>
          </p:cNvSpPr>
          <p:nvPr/>
        </p:nvSpPr>
        <p:spPr bwMode="auto">
          <a:xfrm>
            <a:off x="1278615" y="2374413"/>
            <a:ext cx="6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fr-FR" altLang="fr-FR" sz="1000" b="1" i="0" u="none" strike="noStrike" kern="1200" cap="none" spc="0" normalizeH="0" baseline="0" noProof="0" dirty="0">
              <a:ln>
                <a:noFill/>
              </a:ln>
              <a:solidFill>
                <a:srgbClr val="005677"/>
              </a:solidFill>
              <a:effectLst/>
              <a:uLnTx/>
              <a:uFillTx/>
              <a:latin typeface="Arial"/>
              <a:ea typeface="MS PGothic" charset="0"/>
              <a:cs typeface="Arial" panose="020B0604020202020204" pitchFamily="34" charset="0"/>
            </a:endParaRPr>
          </a:p>
        </p:txBody>
      </p:sp>
      <p:pic>
        <p:nvPicPr>
          <p:cNvPr id="6" name="Image 5">
            <a:extLst>
              <a:ext uri="{FF2B5EF4-FFF2-40B4-BE49-F238E27FC236}">
                <a16:creationId xmlns:a16="http://schemas.microsoft.com/office/drawing/2014/main" id="{083BFDEE-BB50-3959-DEFC-C489300C8971}"/>
              </a:ext>
            </a:extLst>
          </p:cNvPr>
          <p:cNvPicPr>
            <a:picLocks noChangeAspect="1"/>
          </p:cNvPicPr>
          <p:nvPr/>
        </p:nvPicPr>
        <p:blipFill>
          <a:blip r:embed="rId2"/>
          <a:stretch>
            <a:fillRect/>
          </a:stretch>
        </p:blipFill>
        <p:spPr>
          <a:xfrm>
            <a:off x="665190" y="1711399"/>
            <a:ext cx="7640116" cy="4667901"/>
          </a:xfrm>
          <a:prstGeom prst="rect">
            <a:avLst/>
          </a:prstGeom>
        </p:spPr>
      </p:pic>
      <p:sp>
        <p:nvSpPr>
          <p:cNvPr id="7" name="Rectangle 231">
            <a:extLst>
              <a:ext uri="{FF2B5EF4-FFF2-40B4-BE49-F238E27FC236}">
                <a16:creationId xmlns:a16="http://schemas.microsoft.com/office/drawing/2014/main" id="{6368088E-0D05-3048-2258-268C632A1016}"/>
              </a:ext>
            </a:extLst>
          </p:cNvPr>
          <p:cNvSpPr>
            <a:spLocks noChangeArrowheads="1"/>
          </p:cNvSpPr>
          <p:nvPr/>
        </p:nvSpPr>
        <p:spPr bwMode="auto">
          <a:xfrm>
            <a:off x="3999007" y="1872982"/>
            <a:ext cx="2770696"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100" dirty="0">
                <a:solidFill>
                  <a:schemeClr val="tx1">
                    <a:lumMod val="50000"/>
                  </a:schemeClr>
                </a:solidFill>
                <a:latin typeface="Arial"/>
              </a:rPr>
              <a:t>variation par rapport au T4 2019</a:t>
            </a:r>
          </a:p>
        </p:txBody>
      </p:sp>
    </p:spTree>
    <p:extLst>
      <p:ext uri="{BB962C8B-B14F-4D97-AF65-F5344CB8AC3E}">
        <p14:creationId xmlns:p14="http://schemas.microsoft.com/office/powerpoint/2010/main" val="3843314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B0BD7A-8741-5A3D-FBB1-E02268C2B7A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4E5E331-4A29-D92B-CEE8-299C6326E0AE}"/>
              </a:ext>
            </a:extLst>
          </p:cNvPr>
          <p:cNvSpPr>
            <a:spLocks noGrp="1"/>
          </p:cNvSpPr>
          <p:nvPr>
            <p:ph type="title"/>
          </p:nvPr>
        </p:nvSpPr>
        <p:spPr>
          <a:xfrm>
            <a:off x="149655" y="624957"/>
            <a:ext cx="9054353" cy="290849"/>
          </a:xfrm>
        </p:spPr>
        <p:txBody>
          <a:bodyPr/>
          <a:lstStyle/>
          <a:p>
            <a:r>
              <a:rPr lang="fr-FR" sz="2100" dirty="0"/>
              <a:t>Une inflation de 1 % en 2025 et de 1,3 % attendue pour 2026. </a:t>
            </a:r>
          </a:p>
        </p:txBody>
      </p:sp>
      <p:sp>
        <p:nvSpPr>
          <p:cNvPr id="3" name="Espace réservé du contenu 2">
            <a:extLst>
              <a:ext uri="{FF2B5EF4-FFF2-40B4-BE49-F238E27FC236}">
                <a16:creationId xmlns:a16="http://schemas.microsoft.com/office/drawing/2014/main" id="{BEB91E50-9CC3-77FB-C716-6B26DC4A06A6}"/>
              </a:ext>
            </a:extLst>
          </p:cNvPr>
          <p:cNvSpPr>
            <a:spLocks noGrp="1"/>
          </p:cNvSpPr>
          <p:nvPr>
            <p:ph idx="1"/>
          </p:nvPr>
        </p:nvSpPr>
        <p:spPr>
          <a:xfrm>
            <a:off x="239402" y="1511376"/>
            <a:ext cx="8874860" cy="341490"/>
          </a:xfrm>
        </p:spPr>
        <p:txBody>
          <a:bodyPr/>
          <a:lstStyle/>
          <a:p>
            <a:r>
              <a:rPr lang="fr-FR" sz="1800" dirty="0"/>
              <a:t>Indice général des prix à la consommation en France</a:t>
            </a:r>
            <a:endParaRPr lang="fr-FR" sz="1800" u="sng" dirty="0"/>
          </a:p>
        </p:txBody>
      </p:sp>
      <p:sp>
        <p:nvSpPr>
          <p:cNvPr id="5" name="Rectangle 231">
            <a:extLst>
              <a:ext uri="{FF2B5EF4-FFF2-40B4-BE49-F238E27FC236}">
                <a16:creationId xmlns:a16="http://schemas.microsoft.com/office/drawing/2014/main" id="{D8F033EB-6980-0D4E-C827-D705289BE647}"/>
              </a:ext>
            </a:extLst>
          </p:cNvPr>
          <p:cNvSpPr>
            <a:spLocks noChangeArrowheads="1"/>
          </p:cNvSpPr>
          <p:nvPr/>
        </p:nvSpPr>
        <p:spPr bwMode="auto">
          <a:xfrm>
            <a:off x="5433243" y="6550235"/>
            <a:ext cx="280846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b="1" dirty="0">
                <a:solidFill>
                  <a:srgbClr val="005677"/>
                </a:solidFill>
                <a:latin typeface="Arial"/>
              </a:rPr>
              <a:t>Sources : Insee, Consensus des économistes </a:t>
            </a:r>
          </a:p>
        </p:txBody>
      </p:sp>
      <p:sp>
        <p:nvSpPr>
          <p:cNvPr id="8" name="Rectangle 231">
            <a:extLst>
              <a:ext uri="{FF2B5EF4-FFF2-40B4-BE49-F238E27FC236}">
                <a16:creationId xmlns:a16="http://schemas.microsoft.com/office/drawing/2014/main" id="{487B1DA8-F36A-EB0F-C58B-DF15A0B17137}"/>
              </a:ext>
            </a:extLst>
          </p:cNvPr>
          <p:cNvSpPr>
            <a:spLocks noChangeArrowheads="1"/>
          </p:cNvSpPr>
          <p:nvPr/>
        </p:nvSpPr>
        <p:spPr bwMode="auto">
          <a:xfrm>
            <a:off x="1278615" y="2374413"/>
            <a:ext cx="6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endParaRPr lang="fr-FR" altLang="fr-FR" sz="1000" b="1" dirty="0">
              <a:solidFill>
                <a:srgbClr val="005677"/>
              </a:solidFill>
              <a:latin typeface="Arial"/>
            </a:endParaRPr>
          </a:p>
        </p:txBody>
      </p:sp>
      <p:sp>
        <p:nvSpPr>
          <p:cNvPr id="18" name="Espace réservé du contenu 2">
            <a:extLst>
              <a:ext uri="{FF2B5EF4-FFF2-40B4-BE49-F238E27FC236}">
                <a16:creationId xmlns:a16="http://schemas.microsoft.com/office/drawing/2014/main" id="{11B5E860-6AB4-11E7-AC0E-4F52301E8E14}"/>
              </a:ext>
            </a:extLst>
          </p:cNvPr>
          <p:cNvSpPr txBox="1">
            <a:spLocks/>
          </p:cNvSpPr>
          <p:nvPr/>
        </p:nvSpPr>
        <p:spPr bwMode="auto">
          <a:xfrm>
            <a:off x="239402" y="2150264"/>
            <a:ext cx="4579697" cy="3825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lvl1pPr marL="342900" indent="-342900" algn="l" rtl="0" eaLnBrk="1" fontAlgn="base" hangingPunct="1">
              <a:spcBef>
                <a:spcPct val="0"/>
              </a:spcBef>
              <a:spcAft>
                <a:spcPts val="2600"/>
              </a:spcAft>
              <a:defRPr sz="2000" b="1" kern="1200">
                <a:solidFill>
                  <a:schemeClr val="tx2"/>
                </a:solidFill>
                <a:latin typeface="+mn-lt"/>
                <a:ea typeface="MS PGothic" panose="020B0600070205080204" pitchFamily="34" charset="-128"/>
                <a:cs typeface="MS PGothic" charset="0"/>
              </a:defRPr>
            </a:lvl1pPr>
            <a:lvl2pPr marL="742950" indent="-285750" algn="l" rtl="0" eaLnBrk="1" fontAlgn="base" hangingPunct="1">
              <a:lnSpc>
                <a:spcPts val="2300"/>
              </a:lnSpc>
              <a:spcBef>
                <a:spcPts val="500"/>
              </a:spcBef>
              <a:spcAft>
                <a:spcPct val="0"/>
              </a:spcAft>
              <a:buClr>
                <a:schemeClr val="accent1"/>
              </a:buClr>
              <a:tabLst>
                <a:tab pos="88900" algn="l"/>
              </a:tabLst>
              <a:defRPr sz="1600" kern="1200">
                <a:solidFill>
                  <a:schemeClr val="tx1"/>
                </a:solidFill>
                <a:latin typeface="+mn-lt"/>
                <a:ea typeface="MS PGothic" panose="020B0600070205080204" pitchFamily="34" charset="-128"/>
                <a:cs typeface="MS PGothic" charset="0"/>
              </a:defRPr>
            </a:lvl2pPr>
            <a:lvl3pPr marL="715963" indent="-90488" algn="l" rtl="0" eaLnBrk="1" fontAlgn="base" hangingPunct="1">
              <a:lnSpc>
                <a:spcPct val="120000"/>
              </a:lnSpc>
              <a:spcBef>
                <a:spcPts val="500"/>
              </a:spcBef>
              <a:spcAft>
                <a:spcPct val="0"/>
              </a:spcAft>
              <a:buClr>
                <a:schemeClr val="tx2"/>
              </a:buClr>
              <a:buFont typeface="Arial" charset="0"/>
              <a:buChar char="•"/>
              <a:defRPr sz="1400" kern="1200">
                <a:solidFill>
                  <a:schemeClr val="tx1"/>
                </a:solidFill>
                <a:latin typeface="+mn-lt"/>
                <a:ea typeface="MS PGothic" panose="020B0600070205080204" pitchFamily="34" charset="-128"/>
                <a:cs typeface="MS PGothic" charset="0"/>
              </a:defRPr>
            </a:lvl3pPr>
            <a:lvl4pPr marL="1074738" indent="-92075" algn="l" rtl="0" eaLnBrk="1" fontAlgn="base" hangingPunct="1">
              <a:lnSpc>
                <a:spcPct val="120000"/>
              </a:lnSpc>
              <a:spcBef>
                <a:spcPts val="500"/>
              </a:spcBef>
              <a:spcAft>
                <a:spcPct val="0"/>
              </a:spcAft>
              <a:buClr>
                <a:schemeClr val="tx2"/>
              </a:buClr>
              <a:buFont typeface="Arial" charset="0"/>
              <a:buChar char="-"/>
              <a:defRPr sz="1200" kern="1200">
                <a:solidFill>
                  <a:schemeClr val="tx1"/>
                </a:solidFill>
                <a:latin typeface="+mn-lt"/>
                <a:ea typeface="MS PGothic" panose="020B0600070205080204" pitchFamily="34" charset="-128"/>
                <a:cs typeface="MS PGothic" charset="0"/>
              </a:defRPr>
            </a:lvl4pPr>
            <a:lvl5pPr marL="1435100" indent="-88900" algn="l" rtl="0" eaLnBrk="1" fontAlgn="base" hangingPunct="1">
              <a:lnSpc>
                <a:spcPct val="120000"/>
              </a:lnSpc>
              <a:spcBef>
                <a:spcPts val="500"/>
              </a:spcBef>
              <a:spcAft>
                <a:spcPct val="0"/>
              </a:spcAft>
              <a:buFont typeface="Arial" charset="0"/>
              <a:buChar char="-"/>
              <a:defRPr sz="1200" kern="1200">
                <a:solidFill>
                  <a:schemeClr val="tx1"/>
                </a:solidFill>
                <a:latin typeface="+mn-lt"/>
                <a:ea typeface="MS PGothic" panose="020B0600070205080204" pitchFamily="34" charset="-128"/>
                <a:cs typeface="MS PGothic"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400"/>
            <a:r>
              <a:rPr lang="fr-FR" sz="1600" u="sng" dirty="0"/>
              <a:t>Prévisions du Consensus des économistes</a:t>
            </a:r>
            <a:r>
              <a:rPr lang="fr-FR" sz="1600" dirty="0"/>
              <a:t>*</a:t>
            </a:r>
          </a:p>
        </p:txBody>
      </p:sp>
      <p:sp>
        <p:nvSpPr>
          <p:cNvPr id="19" name="Espace réservé du contenu 2">
            <a:extLst>
              <a:ext uri="{FF2B5EF4-FFF2-40B4-BE49-F238E27FC236}">
                <a16:creationId xmlns:a16="http://schemas.microsoft.com/office/drawing/2014/main" id="{B48A491A-1998-DF04-47C0-C8A346807EA8}"/>
              </a:ext>
            </a:extLst>
          </p:cNvPr>
          <p:cNvSpPr txBox="1">
            <a:spLocks/>
          </p:cNvSpPr>
          <p:nvPr/>
        </p:nvSpPr>
        <p:spPr bwMode="auto">
          <a:xfrm>
            <a:off x="5433243" y="2019838"/>
            <a:ext cx="3380488" cy="34149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lvl1pPr marL="342900" indent="-342900" algn="l" rtl="0" eaLnBrk="1" fontAlgn="base" hangingPunct="1">
              <a:spcBef>
                <a:spcPct val="0"/>
              </a:spcBef>
              <a:spcAft>
                <a:spcPts val="2600"/>
              </a:spcAft>
              <a:defRPr sz="2000" b="1" kern="1200">
                <a:solidFill>
                  <a:schemeClr val="tx2"/>
                </a:solidFill>
                <a:latin typeface="+mn-lt"/>
                <a:ea typeface="MS PGothic" panose="020B0600070205080204" pitchFamily="34" charset="-128"/>
                <a:cs typeface="MS PGothic" charset="0"/>
              </a:defRPr>
            </a:lvl1pPr>
            <a:lvl2pPr marL="742950" indent="-285750" algn="l" rtl="0" eaLnBrk="1" fontAlgn="base" hangingPunct="1">
              <a:lnSpc>
                <a:spcPts val="2300"/>
              </a:lnSpc>
              <a:spcBef>
                <a:spcPts val="500"/>
              </a:spcBef>
              <a:spcAft>
                <a:spcPct val="0"/>
              </a:spcAft>
              <a:buClr>
                <a:schemeClr val="accent1"/>
              </a:buClr>
              <a:tabLst>
                <a:tab pos="88900" algn="l"/>
              </a:tabLst>
              <a:defRPr sz="1600" kern="1200">
                <a:solidFill>
                  <a:schemeClr val="tx1"/>
                </a:solidFill>
                <a:latin typeface="+mn-lt"/>
                <a:ea typeface="MS PGothic" panose="020B0600070205080204" pitchFamily="34" charset="-128"/>
                <a:cs typeface="MS PGothic" charset="0"/>
              </a:defRPr>
            </a:lvl2pPr>
            <a:lvl3pPr marL="715963" indent="-90488" algn="l" rtl="0" eaLnBrk="1" fontAlgn="base" hangingPunct="1">
              <a:lnSpc>
                <a:spcPct val="120000"/>
              </a:lnSpc>
              <a:spcBef>
                <a:spcPts val="500"/>
              </a:spcBef>
              <a:spcAft>
                <a:spcPct val="0"/>
              </a:spcAft>
              <a:buClr>
                <a:schemeClr val="tx2"/>
              </a:buClr>
              <a:buFont typeface="Arial" charset="0"/>
              <a:buChar char="•"/>
              <a:defRPr sz="1400" kern="1200">
                <a:solidFill>
                  <a:schemeClr val="tx1"/>
                </a:solidFill>
                <a:latin typeface="+mn-lt"/>
                <a:ea typeface="MS PGothic" panose="020B0600070205080204" pitchFamily="34" charset="-128"/>
                <a:cs typeface="MS PGothic" charset="0"/>
              </a:defRPr>
            </a:lvl3pPr>
            <a:lvl4pPr marL="1074738" indent="-92075" algn="l" rtl="0" eaLnBrk="1" fontAlgn="base" hangingPunct="1">
              <a:lnSpc>
                <a:spcPct val="120000"/>
              </a:lnSpc>
              <a:spcBef>
                <a:spcPts val="500"/>
              </a:spcBef>
              <a:spcAft>
                <a:spcPct val="0"/>
              </a:spcAft>
              <a:buClr>
                <a:schemeClr val="tx2"/>
              </a:buClr>
              <a:buFont typeface="Arial" charset="0"/>
              <a:buChar char="-"/>
              <a:defRPr sz="1200" kern="1200">
                <a:solidFill>
                  <a:schemeClr val="tx1"/>
                </a:solidFill>
                <a:latin typeface="+mn-lt"/>
                <a:ea typeface="MS PGothic" panose="020B0600070205080204" pitchFamily="34" charset="-128"/>
                <a:cs typeface="MS PGothic" charset="0"/>
              </a:defRPr>
            </a:lvl4pPr>
            <a:lvl5pPr marL="1435100" indent="-88900" algn="l" rtl="0" eaLnBrk="1" fontAlgn="base" hangingPunct="1">
              <a:lnSpc>
                <a:spcPct val="120000"/>
              </a:lnSpc>
              <a:spcBef>
                <a:spcPts val="500"/>
              </a:spcBef>
              <a:spcAft>
                <a:spcPct val="0"/>
              </a:spcAft>
              <a:buFont typeface="Arial" charset="0"/>
              <a:buChar char="-"/>
              <a:defRPr sz="1200" kern="1200">
                <a:solidFill>
                  <a:schemeClr val="tx1"/>
                </a:solidFill>
                <a:latin typeface="+mn-lt"/>
                <a:ea typeface="MS PGothic" panose="020B0600070205080204" pitchFamily="34" charset="-128"/>
                <a:cs typeface="MS PGothic"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400"/>
            <a:r>
              <a:rPr lang="fr-FR" sz="1600" u="sng" dirty="0"/>
              <a:t>Prévisions d’une partie du panel du Consensus pour 2026</a:t>
            </a:r>
          </a:p>
        </p:txBody>
      </p:sp>
      <p:sp>
        <p:nvSpPr>
          <p:cNvPr id="14" name="Rectangle 231">
            <a:extLst>
              <a:ext uri="{FF2B5EF4-FFF2-40B4-BE49-F238E27FC236}">
                <a16:creationId xmlns:a16="http://schemas.microsoft.com/office/drawing/2014/main" id="{42D20095-042A-454F-886B-4B8ED1A302CA}"/>
              </a:ext>
            </a:extLst>
          </p:cNvPr>
          <p:cNvSpPr>
            <a:spLocks noChangeArrowheads="1"/>
          </p:cNvSpPr>
          <p:nvPr/>
        </p:nvSpPr>
        <p:spPr bwMode="auto">
          <a:xfrm>
            <a:off x="329486" y="6237601"/>
            <a:ext cx="4032202"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i="1" dirty="0">
                <a:solidFill>
                  <a:schemeClr val="tx1">
                    <a:lumMod val="50000"/>
                  </a:schemeClr>
                </a:solidFill>
                <a:latin typeface="Arial"/>
              </a:rPr>
              <a:t>*</a:t>
            </a:r>
            <a:r>
              <a:rPr lang="fr-FR" altLang="fr-FR" sz="700" i="1" dirty="0">
                <a:solidFill>
                  <a:schemeClr val="tx1">
                    <a:lumMod val="50000"/>
                  </a:schemeClr>
                </a:solidFill>
                <a:latin typeface="Arial"/>
              </a:rPr>
              <a:t>au total, en décembre 2025, un panel de 23 économistes a livré des prévisions d’inflation.</a:t>
            </a:r>
          </a:p>
        </p:txBody>
      </p:sp>
      <p:pic>
        <p:nvPicPr>
          <p:cNvPr id="10" name="Image 9" descr="Une image contenant texte, capture d’écran, nombre, Tracé&#10;&#10;Le contenu généré par l’IA peut être incorrect.">
            <a:extLst>
              <a:ext uri="{FF2B5EF4-FFF2-40B4-BE49-F238E27FC236}">
                <a16:creationId xmlns:a16="http://schemas.microsoft.com/office/drawing/2014/main" id="{7C214B6E-72BA-A6E1-BB93-E57BFBBC4034}"/>
              </a:ext>
            </a:extLst>
          </p:cNvPr>
          <p:cNvPicPr>
            <a:picLocks noChangeAspect="1"/>
          </p:cNvPicPr>
          <p:nvPr/>
        </p:nvPicPr>
        <p:blipFill>
          <a:blip r:embed="rId2"/>
          <a:stretch>
            <a:fillRect/>
          </a:stretch>
        </p:blipFill>
        <p:spPr>
          <a:xfrm>
            <a:off x="85141" y="2555880"/>
            <a:ext cx="4591691" cy="3677163"/>
          </a:xfrm>
          <a:prstGeom prst="rect">
            <a:avLst/>
          </a:prstGeom>
        </p:spPr>
      </p:pic>
      <p:pic>
        <p:nvPicPr>
          <p:cNvPr id="12" name="Image 11" descr="Une image contenant texte, capture d’écran, nombre, ligne&#10;&#10;Le contenu généré par l’IA peut être incorrect.">
            <a:extLst>
              <a:ext uri="{FF2B5EF4-FFF2-40B4-BE49-F238E27FC236}">
                <a16:creationId xmlns:a16="http://schemas.microsoft.com/office/drawing/2014/main" id="{675B5A01-3193-615C-A9BF-DC585C5D4FCF}"/>
              </a:ext>
            </a:extLst>
          </p:cNvPr>
          <p:cNvPicPr>
            <a:picLocks noChangeAspect="1"/>
          </p:cNvPicPr>
          <p:nvPr/>
        </p:nvPicPr>
        <p:blipFill>
          <a:blip r:embed="rId3"/>
          <a:stretch>
            <a:fillRect/>
          </a:stretch>
        </p:blipFill>
        <p:spPr>
          <a:xfrm>
            <a:off x="4744655" y="2555880"/>
            <a:ext cx="4314075" cy="3677163"/>
          </a:xfrm>
          <a:prstGeom prst="rect">
            <a:avLst/>
          </a:prstGeom>
        </p:spPr>
      </p:pic>
      <p:sp>
        <p:nvSpPr>
          <p:cNvPr id="13" name="Rectangle 231">
            <a:extLst>
              <a:ext uri="{FF2B5EF4-FFF2-40B4-BE49-F238E27FC236}">
                <a16:creationId xmlns:a16="http://schemas.microsoft.com/office/drawing/2014/main" id="{FE4DFFAB-FA1F-EA53-F4C3-E7CEA5FEF298}"/>
              </a:ext>
            </a:extLst>
          </p:cNvPr>
          <p:cNvSpPr>
            <a:spLocks noChangeArrowheads="1"/>
          </p:cNvSpPr>
          <p:nvPr/>
        </p:nvSpPr>
        <p:spPr bwMode="auto">
          <a:xfrm>
            <a:off x="517094" y="2683200"/>
            <a:ext cx="2770696"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900" dirty="0">
                <a:solidFill>
                  <a:schemeClr val="tx1">
                    <a:lumMod val="50000"/>
                  </a:schemeClr>
                </a:solidFill>
                <a:latin typeface="Arial"/>
              </a:rPr>
              <a:t>variation en moyenne annuelle</a:t>
            </a:r>
          </a:p>
        </p:txBody>
      </p:sp>
      <p:sp>
        <p:nvSpPr>
          <p:cNvPr id="16" name="Rectangle 231">
            <a:extLst>
              <a:ext uri="{FF2B5EF4-FFF2-40B4-BE49-F238E27FC236}">
                <a16:creationId xmlns:a16="http://schemas.microsoft.com/office/drawing/2014/main" id="{4A0EC68D-2832-7CF3-32E9-2D350715A83D}"/>
              </a:ext>
            </a:extLst>
          </p:cNvPr>
          <p:cNvSpPr>
            <a:spLocks noChangeArrowheads="1"/>
          </p:cNvSpPr>
          <p:nvPr/>
        </p:nvSpPr>
        <p:spPr bwMode="auto">
          <a:xfrm>
            <a:off x="5238118" y="2752449"/>
            <a:ext cx="2770696"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900" dirty="0">
                <a:solidFill>
                  <a:schemeClr val="tx1">
                    <a:lumMod val="50000"/>
                  </a:schemeClr>
                </a:solidFill>
                <a:latin typeface="Arial"/>
              </a:rPr>
              <a:t>variation en moyenne annuelle</a:t>
            </a:r>
          </a:p>
        </p:txBody>
      </p:sp>
    </p:spTree>
    <p:extLst>
      <p:ext uri="{BB962C8B-B14F-4D97-AF65-F5344CB8AC3E}">
        <p14:creationId xmlns:p14="http://schemas.microsoft.com/office/powerpoint/2010/main" val="38529559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73518-11F7-F902-B68F-44C25052FEE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7E4CBF2-DDDC-7301-41E6-A12B482EF2CF}"/>
              </a:ext>
            </a:extLst>
          </p:cNvPr>
          <p:cNvSpPr>
            <a:spLocks noGrp="1"/>
          </p:cNvSpPr>
          <p:nvPr>
            <p:ph type="title"/>
          </p:nvPr>
        </p:nvSpPr>
        <p:spPr>
          <a:xfrm>
            <a:off x="201855" y="444278"/>
            <a:ext cx="8942145" cy="581698"/>
          </a:xfrm>
        </p:spPr>
        <p:txBody>
          <a:bodyPr/>
          <a:lstStyle/>
          <a:p>
            <a:r>
              <a:rPr lang="fr-FR" sz="2100" dirty="0"/>
              <a:t>Dans le privé, Les salaires auront augmenté de 2 % </a:t>
            </a:r>
            <a:br>
              <a:rPr lang="fr-FR" sz="2100" dirty="0"/>
            </a:br>
            <a:r>
              <a:rPr lang="fr-FR" sz="2100" dirty="0"/>
              <a:t>en 2025.</a:t>
            </a:r>
          </a:p>
        </p:txBody>
      </p:sp>
      <p:sp>
        <p:nvSpPr>
          <p:cNvPr id="3" name="Espace réservé du contenu 2">
            <a:extLst>
              <a:ext uri="{FF2B5EF4-FFF2-40B4-BE49-F238E27FC236}">
                <a16:creationId xmlns:a16="http://schemas.microsoft.com/office/drawing/2014/main" id="{D097EB0E-9AEC-3A42-3ABB-97AF0D0410FB}"/>
              </a:ext>
            </a:extLst>
          </p:cNvPr>
          <p:cNvSpPr>
            <a:spLocks noGrp="1"/>
          </p:cNvSpPr>
          <p:nvPr>
            <p:ph idx="1"/>
          </p:nvPr>
        </p:nvSpPr>
        <p:spPr>
          <a:xfrm>
            <a:off x="513829" y="1498957"/>
            <a:ext cx="8630171" cy="341490"/>
          </a:xfrm>
        </p:spPr>
        <p:txBody>
          <a:bodyPr/>
          <a:lstStyle/>
          <a:p>
            <a:r>
              <a:rPr lang="fr-FR" sz="1800" dirty="0"/>
              <a:t>Inflation et salaire mensuel de base en France</a:t>
            </a:r>
            <a:endParaRPr lang="fr-FR" dirty="0"/>
          </a:p>
        </p:txBody>
      </p:sp>
      <p:sp>
        <p:nvSpPr>
          <p:cNvPr id="5" name="Rectangle 231">
            <a:extLst>
              <a:ext uri="{FF2B5EF4-FFF2-40B4-BE49-F238E27FC236}">
                <a16:creationId xmlns:a16="http://schemas.microsoft.com/office/drawing/2014/main" id="{919B0CDA-7852-A1D5-1D7C-A418FD167FB6}"/>
              </a:ext>
            </a:extLst>
          </p:cNvPr>
          <p:cNvSpPr>
            <a:spLocks noChangeArrowheads="1"/>
          </p:cNvSpPr>
          <p:nvPr/>
        </p:nvSpPr>
        <p:spPr bwMode="auto">
          <a:xfrm>
            <a:off x="4828914" y="6595562"/>
            <a:ext cx="3262604"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b="1" dirty="0">
                <a:solidFill>
                  <a:srgbClr val="005677"/>
                </a:solidFill>
                <a:latin typeface="Arial"/>
              </a:rPr>
              <a:t>Sources : Insee, Dares, Consensus des économistes</a:t>
            </a:r>
          </a:p>
        </p:txBody>
      </p:sp>
      <p:sp>
        <p:nvSpPr>
          <p:cNvPr id="8" name="Rectangle 231">
            <a:extLst>
              <a:ext uri="{FF2B5EF4-FFF2-40B4-BE49-F238E27FC236}">
                <a16:creationId xmlns:a16="http://schemas.microsoft.com/office/drawing/2014/main" id="{CC8C28A5-E901-D5FC-1F47-556010A64FF7}"/>
              </a:ext>
            </a:extLst>
          </p:cNvPr>
          <p:cNvSpPr>
            <a:spLocks noChangeArrowheads="1"/>
          </p:cNvSpPr>
          <p:nvPr/>
        </p:nvSpPr>
        <p:spPr bwMode="auto">
          <a:xfrm>
            <a:off x="1278615" y="2374413"/>
            <a:ext cx="6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endParaRPr lang="fr-FR" altLang="fr-FR" sz="1000" b="1" dirty="0">
              <a:solidFill>
                <a:srgbClr val="005677"/>
              </a:solidFill>
              <a:latin typeface="Arial"/>
            </a:endParaRPr>
          </a:p>
        </p:txBody>
      </p:sp>
      <p:sp>
        <p:nvSpPr>
          <p:cNvPr id="4" name="ZoneTexte 1">
            <a:extLst>
              <a:ext uri="{FF2B5EF4-FFF2-40B4-BE49-F238E27FC236}">
                <a16:creationId xmlns:a16="http://schemas.microsoft.com/office/drawing/2014/main" id="{3D795950-4F8C-44B5-33DB-BBC85A9A6E25}"/>
              </a:ext>
            </a:extLst>
          </p:cNvPr>
          <p:cNvSpPr txBox="1"/>
          <p:nvPr/>
        </p:nvSpPr>
        <p:spPr>
          <a:xfrm>
            <a:off x="736156" y="6046411"/>
            <a:ext cx="8185515" cy="556064"/>
          </a:xfrm>
          <a:prstGeom prst="rect">
            <a:avLst/>
          </a:prstGeom>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R="0" lvl="0" algn="l" defTabSz="457200" rtl="0" eaLnBrk="0" fontAlgn="base" latinLnBrk="0" hangingPunct="0">
              <a:lnSpc>
                <a:spcPct val="100000"/>
              </a:lnSpc>
              <a:spcBef>
                <a:spcPct val="0"/>
              </a:spcBef>
              <a:spcAft>
                <a:spcPts val="0"/>
              </a:spcAft>
              <a:buClrTx/>
              <a:buSzTx/>
              <a:tabLst/>
              <a:defRPr/>
            </a:pPr>
            <a:r>
              <a:rPr lang="fr-FR" i="1" dirty="0">
                <a:solidFill>
                  <a:srgbClr val="58595B"/>
                </a:solidFill>
                <a:latin typeface="Arial" panose="020B0604020202020204" pitchFamily="34" charset="0"/>
              </a:rPr>
              <a:t>*</a:t>
            </a:r>
            <a:r>
              <a:rPr lang="fr-FR" sz="750" i="1" dirty="0">
                <a:solidFill>
                  <a:srgbClr val="58595B"/>
                </a:solidFill>
                <a:latin typeface="Arial" panose="020B0604020202020204" pitchFamily="34" charset="0"/>
              </a:rPr>
              <a:t>brut et ne comprenant ni les primes ni les heures supplémentaires, le salaire mensuel de base est associé à un poste de travail et à un niveau hiérarchique donnés, donc à qualification constante des salariés (champ : environ 38 000 établissements de 10 salariés et plus interrogés chaque trimestre par la Dares, tous secteurs confondus hors agriculture, administration publique, activités des ménages et activités extraterritoriales). Son montant correspond généralement à celui de la première ligne du bulletin de paye.</a:t>
            </a:r>
          </a:p>
        </p:txBody>
      </p:sp>
      <p:pic>
        <p:nvPicPr>
          <p:cNvPr id="14" name="Image 13" descr="Une image contenant texte, capture d’écran, Tracé, diagramme&#10;&#10;Le contenu généré par l’IA peut être incorrect.">
            <a:extLst>
              <a:ext uri="{FF2B5EF4-FFF2-40B4-BE49-F238E27FC236}">
                <a16:creationId xmlns:a16="http://schemas.microsoft.com/office/drawing/2014/main" id="{19627858-EFDF-B648-3F0C-2D3E1663432D}"/>
              </a:ext>
            </a:extLst>
          </p:cNvPr>
          <p:cNvPicPr>
            <a:picLocks noChangeAspect="1"/>
          </p:cNvPicPr>
          <p:nvPr/>
        </p:nvPicPr>
        <p:blipFill>
          <a:blip r:embed="rId3"/>
          <a:stretch>
            <a:fillRect/>
          </a:stretch>
        </p:blipFill>
        <p:spPr>
          <a:xfrm>
            <a:off x="612475" y="1777041"/>
            <a:ext cx="8046320" cy="4330461"/>
          </a:xfrm>
          <a:prstGeom prst="rect">
            <a:avLst/>
          </a:prstGeom>
        </p:spPr>
      </p:pic>
      <p:sp>
        <p:nvSpPr>
          <p:cNvPr id="15" name="Rectangle 231">
            <a:extLst>
              <a:ext uri="{FF2B5EF4-FFF2-40B4-BE49-F238E27FC236}">
                <a16:creationId xmlns:a16="http://schemas.microsoft.com/office/drawing/2014/main" id="{E14FC7AC-4F90-57E6-B7A0-EE212838A0CA}"/>
              </a:ext>
            </a:extLst>
          </p:cNvPr>
          <p:cNvSpPr>
            <a:spLocks noChangeArrowheads="1"/>
          </p:cNvSpPr>
          <p:nvPr/>
        </p:nvSpPr>
        <p:spPr bwMode="auto">
          <a:xfrm>
            <a:off x="1767291" y="2654383"/>
            <a:ext cx="2119281"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300" b="1" dirty="0">
                <a:solidFill>
                  <a:schemeClr val="accent4">
                    <a:lumMod val="75000"/>
                  </a:schemeClr>
                </a:solidFill>
                <a:latin typeface="Arial"/>
              </a:rPr>
              <a:t>Salaire de base*</a:t>
            </a:r>
          </a:p>
        </p:txBody>
      </p:sp>
      <p:sp>
        <p:nvSpPr>
          <p:cNvPr id="16" name="Rectangle 231">
            <a:extLst>
              <a:ext uri="{FF2B5EF4-FFF2-40B4-BE49-F238E27FC236}">
                <a16:creationId xmlns:a16="http://schemas.microsoft.com/office/drawing/2014/main" id="{FE6BF963-1CE3-3FD7-27BE-10F8C128EB51}"/>
              </a:ext>
            </a:extLst>
          </p:cNvPr>
          <p:cNvSpPr>
            <a:spLocks noChangeArrowheads="1"/>
          </p:cNvSpPr>
          <p:nvPr/>
        </p:nvSpPr>
        <p:spPr bwMode="auto">
          <a:xfrm>
            <a:off x="1767291" y="2863149"/>
            <a:ext cx="3471450"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300" b="1" dirty="0">
                <a:solidFill>
                  <a:srgbClr val="0097CC"/>
                </a:solidFill>
                <a:latin typeface="Arial"/>
              </a:rPr>
              <a:t>Indice général des prix à la consommation</a:t>
            </a:r>
          </a:p>
        </p:txBody>
      </p:sp>
      <p:sp>
        <p:nvSpPr>
          <p:cNvPr id="17" name="Rectangle 231">
            <a:extLst>
              <a:ext uri="{FF2B5EF4-FFF2-40B4-BE49-F238E27FC236}">
                <a16:creationId xmlns:a16="http://schemas.microsoft.com/office/drawing/2014/main" id="{33DE64E5-0554-9D9B-572A-B2DE6B3C9940}"/>
              </a:ext>
            </a:extLst>
          </p:cNvPr>
          <p:cNvSpPr>
            <a:spLocks noChangeArrowheads="1"/>
          </p:cNvSpPr>
          <p:nvPr/>
        </p:nvSpPr>
        <p:spPr bwMode="auto">
          <a:xfrm>
            <a:off x="1278615" y="1981328"/>
            <a:ext cx="6586641"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100" dirty="0">
                <a:solidFill>
                  <a:schemeClr val="tx1">
                    <a:lumMod val="50000"/>
                  </a:schemeClr>
                </a:solidFill>
                <a:latin typeface="Arial"/>
              </a:rPr>
              <a:t>variation en moyenne annuelle</a:t>
            </a:r>
          </a:p>
        </p:txBody>
      </p:sp>
    </p:spTree>
    <p:extLst>
      <p:ext uri="{BB962C8B-B14F-4D97-AF65-F5344CB8AC3E}">
        <p14:creationId xmlns:p14="http://schemas.microsoft.com/office/powerpoint/2010/main" val="37276554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80068-7654-34E1-DB97-0679F35D852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1FA8A61-6A8A-0EA4-4653-101E255B0DFD}"/>
              </a:ext>
            </a:extLst>
          </p:cNvPr>
          <p:cNvSpPr>
            <a:spLocks noGrp="1"/>
          </p:cNvSpPr>
          <p:nvPr>
            <p:ph type="title"/>
          </p:nvPr>
        </p:nvSpPr>
        <p:spPr>
          <a:xfrm>
            <a:off x="312821" y="582849"/>
            <a:ext cx="8831179" cy="290849"/>
          </a:xfrm>
        </p:spPr>
        <p:txBody>
          <a:bodyPr/>
          <a:lstStyle/>
          <a:p>
            <a:r>
              <a:rPr lang="fr-FR" sz="2100" dirty="0"/>
              <a:t>L’économie française se maintiendrait en expansion. </a:t>
            </a:r>
          </a:p>
        </p:txBody>
      </p:sp>
      <p:sp>
        <p:nvSpPr>
          <p:cNvPr id="5" name="Rectangle 231">
            <a:extLst>
              <a:ext uri="{FF2B5EF4-FFF2-40B4-BE49-F238E27FC236}">
                <a16:creationId xmlns:a16="http://schemas.microsoft.com/office/drawing/2014/main" id="{5B2BA7CE-E555-8DC5-77AD-920BABD5C4B7}"/>
              </a:ext>
            </a:extLst>
          </p:cNvPr>
          <p:cNvSpPr>
            <a:spLocks noChangeArrowheads="1"/>
          </p:cNvSpPr>
          <p:nvPr/>
        </p:nvSpPr>
        <p:spPr bwMode="auto">
          <a:xfrm>
            <a:off x="5572664" y="6470759"/>
            <a:ext cx="250160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0" lang="fr-FR" altLang="fr-FR" sz="1000" b="1" i="0" u="none" strike="noStrike" kern="1200" cap="none" spc="0" normalizeH="0" baseline="0" noProof="0" dirty="0">
                <a:ln>
                  <a:noFill/>
                </a:ln>
                <a:solidFill>
                  <a:srgbClr val="005677"/>
                </a:solidFill>
                <a:effectLst/>
                <a:uLnTx/>
                <a:uFillTx/>
                <a:latin typeface="Arial"/>
                <a:ea typeface="MS PGothic" charset="0"/>
                <a:cs typeface="Arial" panose="020B0604020202020204" pitchFamily="34" charset="0"/>
              </a:rPr>
              <a:t>Sources : Banque de France, </a:t>
            </a:r>
            <a:r>
              <a:rPr kumimoji="0" lang="fr-FR" altLang="fr-FR" sz="1000" b="1" i="0" u="none" strike="noStrike" kern="1200" cap="none" spc="0" normalizeH="0" baseline="0" noProof="0" dirty="0" err="1">
                <a:ln>
                  <a:noFill/>
                </a:ln>
                <a:solidFill>
                  <a:srgbClr val="005677"/>
                </a:solidFill>
                <a:effectLst/>
                <a:uLnTx/>
                <a:uFillTx/>
                <a:latin typeface="Arial"/>
                <a:ea typeface="MS PGothic" charset="0"/>
                <a:cs typeface="Arial" panose="020B0604020202020204" pitchFamily="34" charset="0"/>
              </a:rPr>
              <a:t>Rexecode</a:t>
            </a:r>
            <a:endParaRPr kumimoji="0" lang="fr-FR" altLang="fr-FR" sz="1000" b="1" i="0" u="none" strike="noStrike" kern="1200" cap="none" spc="0" normalizeH="0" baseline="0" noProof="0" dirty="0">
              <a:ln>
                <a:noFill/>
              </a:ln>
              <a:solidFill>
                <a:srgbClr val="005677"/>
              </a:solidFill>
              <a:effectLst/>
              <a:uLnTx/>
              <a:uFillTx/>
              <a:latin typeface="Arial"/>
              <a:ea typeface="MS PGothic" charset="0"/>
              <a:cs typeface="Arial" panose="020B0604020202020204" pitchFamily="34" charset="0"/>
            </a:endParaRPr>
          </a:p>
        </p:txBody>
      </p:sp>
      <p:sp>
        <p:nvSpPr>
          <p:cNvPr id="6" name="Espace réservé du contenu 2">
            <a:extLst>
              <a:ext uri="{FF2B5EF4-FFF2-40B4-BE49-F238E27FC236}">
                <a16:creationId xmlns:a16="http://schemas.microsoft.com/office/drawing/2014/main" id="{8C839D1D-0CD6-C5A9-AF00-5110FC3DD58B}"/>
              </a:ext>
            </a:extLst>
          </p:cNvPr>
          <p:cNvSpPr>
            <a:spLocks noGrp="1"/>
          </p:cNvSpPr>
          <p:nvPr>
            <p:ph idx="1"/>
          </p:nvPr>
        </p:nvSpPr>
        <p:spPr>
          <a:xfrm>
            <a:off x="612713" y="1480552"/>
            <a:ext cx="8055776" cy="341490"/>
          </a:xfrm>
        </p:spPr>
        <p:txBody>
          <a:bodyPr/>
          <a:lstStyle/>
          <a:p>
            <a:r>
              <a:rPr lang="fr-FR" sz="1800" dirty="0"/>
              <a:t>Prévisions macroéconomiques pour la France (décembre 2025)*</a:t>
            </a:r>
          </a:p>
        </p:txBody>
      </p:sp>
      <p:sp>
        <p:nvSpPr>
          <p:cNvPr id="7" name="Rectangle 231">
            <a:extLst>
              <a:ext uri="{FF2B5EF4-FFF2-40B4-BE49-F238E27FC236}">
                <a16:creationId xmlns:a16="http://schemas.microsoft.com/office/drawing/2014/main" id="{F1D8E466-77CF-6F50-3045-FE73DDCD9DEA}"/>
              </a:ext>
            </a:extLst>
          </p:cNvPr>
          <p:cNvSpPr>
            <a:spLocks noChangeArrowheads="1"/>
          </p:cNvSpPr>
          <p:nvPr/>
        </p:nvSpPr>
        <p:spPr bwMode="auto">
          <a:xfrm>
            <a:off x="1300624" y="4966709"/>
            <a:ext cx="6234821"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900" i="1" dirty="0">
                <a:solidFill>
                  <a:schemeClr val="tx1">
                    <a:lumMod val="50000"/>
                  </a:schemeClr>
                </a:solidFill>
                <a:latin typeface="Arial"/>
              </a:rPr>
              <a:t>*</a:t>
            </a:r>
            <a:r>
              <a:rPr lang="fr-FR" altLang="fr-FR" sz="750" i="1" dirty="0">
                <a:solidFill>
                  <a:schemeClr val="tx1">
                    <a:lumMod val="50000"/>
                  </a:schemeClr>
                </a:solidFill>
                <a:latin typeface="Arial"/>
              </a:rPr>
              <a:t>prévisions Banque de France (sauf pour les 3 dernières lignes du tableau : </a:t>
            </a:r>
            <a:r>
              <a:rPr lang="fr-FR" altLang="fr-FR" sz="750" i="1" dirty="0" err="1">
                <a:solidFill>
                  <a:schemeClr val="tx1">
                    <a:lumMod val="50000"/>
                  </a:schemeClr>
                </a:solidFill>
                <a:latin typeface="Arial"/>
              </a:rPr>
              <a:t>Rexecode</a:t>
            </a:r>
            <a:r>
              <a:rPr lang="fr-FR" altLang="fr-FR" sz="750" i="1" dirty="0">
                <a:solidFill>
                  <a:schemeClr val="tx1">
                    <a:lumMod val="50000"/>
                  </a:schemeClr>
                </a:solidFill>
                <a:latin typeface="Arial"/>
              </a:rPr>
              <a:t>)</a:t>
            </a:r>
          </a:p>
        </p:txBody>
      </p:sp>
      <p:sp>
        <p:nvSpPr>
          <p:cNvPr id="8" name="Rectangle 231">
            <a:extLst>
              <a:ext uri="{FF2B5EF4-FFF2-40B4-BE49-F238E27FC236}">
                <a16:creationId xmlns:a16="http://schemas.microsoft.com/office/drawing/2014/main" id="{E60ABB45-AD19-BD9C-FFF9-3C6DDCC72637}"/>
              </a:ext>
            </a:extLst>
          </p:cNvPr>
          <p:cNvSpPr>
            <a:spLocks noChangeArrowheads="1"/>
          </p:cNvSpPr>
          <p:nvPr/>
        </p:nvSpPr>
        <p:spPr bwMode="auto">
          <a:xfrm>
            <a:off x="1300622" y="5102600"/>
            <a:ext cx="804221"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900" i="1" dirty="0">
                <a:solidFill>
                  <a:schemeClr val="tx1">
                    <a:lumMod val="50000"/>
                  </a:schemeClr>
                </a:solidFill>
                <a:latin typeface="Arial"/>
              </a:rPr>
              <a:t>**</a:t>
            </a:r>
            <a:r>
              <a:rPr lang="fr-FR" altLang="fr-FR" sz="750" i="1" dirty="0">
                <a:solidFill>
                  <a:schemeClr val="tx1">
                    <a:lumMod val="50000"/>
                  </a:schemeClr>
                </a:solidFill>
                <a:latin typeface="Arial"/>
              </a:rPr>
              <a:t>en milliards d’€</a:t>
            </a:r>
          </a:p>
        </p:txBody>
      </p:sp>
      <p:pic>
        <p:nvPicPr>
          <p:cNvPr id="13" name="Image 12" descr="Une image contenant texte, capture d’écran, nombre, Police&#10;&#10;Le contenu généré par l’IA peut être incorrect.">
            <a:extLst>
              <a:ext uri="{FF2B5EF4-FFF2-40B4-BE49-F238E27FC236}">
                <a16:creationId xmlns:a16="http://schemas.microsoft.com/office/drawing/2014/main" id="{75BF57D7-F07F-402F-0C2A-824757CE6822}"/>
              </a:ext>
            </a:extLst>
          </p:cNvPr>
          <p:cNvPicPr>
            <a:picLocks noChangeAspect="1"/>
          </p:cNvPicPr>
          <p:nvPr/>
        </p:nvPicPr>
        <p:blipFill>
          <a:blip r:embed="rId2"/>
          <a:stretch>
            <a:fillRect/>
          </a:stretch>
        </p:blipFill>
        <p:spPr>
          <a:xfrm>
            <a:off x="1118705" y="2290603"/>
            <a:ext cx="6906589" cy="2617827"/>
          </a:xfrm>
          <a:prstGeom prst="rect">
            <a:avLst/>
          </a:prstGeom>
        </p:spPr>
      </p:pic>
      <p:sp>
        <p:nvSpPr>
          <p:cNvPr id="14" name="Rectangle 231">
            <a:extLst>
              <a:ext uri="{FF2B5EF4-FFF2-40B4-BE49-F238E27FC236}">
                <a16:creationId xmlns:a16="http://schemas.microsoft.com/office/drawing/2014/main" id="{575A8C9E-A2B4-1666-5836-24A04DB1746C}"/>
              </a:ext>
            </a:extLst>
          </p:cNvPr>
          <p:cNvSpPr>
            <a:spLocks noChangeArrowheads="1"/>
          </p:cNvSpPr>
          <p:nvPr/>
        </p:nvSpPr>
        <p:spPr bwMode="auto">
          <a:xfrm>
            <a:off x="1300622" y="5238491"/>
            <a:ext cx="804221"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900" i="1" dirty="0">
                <a:solidFill>
                  <a:schemeClr val="tx1">
                    <a:lumMod val="50000"/>
                  </a:schemeClr>
                </a:solidFill>
                <a:latin typeface="Arial"/>
              </a:rPr>
              <a:t>***</a:t>
            </a:r>
            <a:r>
              <a:rPr lang="fr-FR" altLang="fr-FR" sz="750" i="1" dirty="0">
                <a:solidFill>
                  <a:schemeClr val="tx1">
                    <a:lumMod val="50000"/>
                  </a:schemeClr>
                </a:solidFill>
                <a:latin typeface="Arial"/>
              </a:rPr>
              <a:t>en % du PIB</a:t>
            </a:r>
          </a:p>
        </p:txBody>
      </p:sp>
    </p:spTree>
    <p:extLst>
      <p:ext uri="{BB962C8B-B14F-4D97-AF65-F5344CB8AC3E}">
        <p14:creationId xmlns:p14="http://schemas.microsoft.com/office/powerpoint/2010/main" val="3581206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50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45976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0C3852-0FB5-72B1-5E76-C5863DFA1B72}"/>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4409334-38C8-C830-CBD5-0DD97EB755E9}"/>
              </a:ext>
            </a:extLst>
          </p:cNvPr>
          <p:cNvSpPr>
            <a:spLocks noGrp="1"/>
          </p:cNvSpPr>
          <p:nvPr>
            <p:ph idx="1"/>
          </p:nvPr>
        </p:nvSpPr>
        <p:spPr>
          <a:xfrm>
            <a:off x="301990" y="1648005"/>
            <a:ext cx="9094198" cy="341490"/>
          </a:xfrm>
        </p:spPr>
        <p:txBody>
          <a:bodyPr/>
          <a:lstStyle/>
          <a:p>
            <a:r>
              <a:rPr lang="fr-FR" sz="1800" dirty="0"/>
              <a:t>Dépenses de construction de bureaux et de centres de données aux Etats-Unis</a:t>
            </a:r>
          </a:p>
          <a:p>
            <a:endParaRPr lang="fr-FR" dirty="0"/>
          </a:p>
        </p:txBody>
      </p:sp>
      <p:sp>
        <p:nvSpPr>
          <p:cNvPr id="5" name="Rectangle 231">
            <a:extLst>
              <a:ext uri="{FF2B5EF4-FFF2-40B4-BE49-F238E27FC236}">
                <a16:creationId xmlns:a16="http://schemas.microsoft.com/office/drawing/2014/main" id="{227A449C-BA9F-E553-3880-175B1E6CD2A5}"/>
              </a:ext>
            </a:extLst>
          </p:cNvPr>
          <p:cNvSpPr>
            <a:spLocks noChangeArrowheads="1"/>
          </p:cNvSpPr>
          <p:nvPr/>
        </p:nvSpPr>
        <p:spPr bwMode="auto">
          <a:xfrm>
            <a:off x="6892506" y="6564702"/>
            <a:ext cx="1673524"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b="1" dirty="0">
                <a:solidFill>
                  <a:srgbClr val="005677"/>
                </a:solidFill>
                <a:latin typeface="Arial"/>
              </a:rPr>
              <a:t>Source : OCDE</a:t>
            </a:r>
          </a:p>
        </p:txBody>
      </p:sp>
      <p:sp>
        <p:nvSpPr>
          <p:cNvPr id="8" name="Rectangle 231">
            <a:extLst>
              <a:ext uri="{FF2B5EF4-FFF2-40B4-BE49-F238E27FC236}">
                <a16:creationId xmlns:a16="http://schemas.microsoft.com/office/drawing/2014/main" id="{DFC1EED4-B550-8F52-8A9B-E4A93299B344}"/>
              </a:ext>
            </a:extLst>
          </p:cNvPr>
          <p:cNvSpPr>
            <a:spLocks noChangeArrowheads="1"/>
          </p:cNvSpPr>
          <p:nvPr/>
        </p:nvSpPr>
        <p:spPr bwMode="auto">
          <a:xfrm>
            <a:off x="1278615" y="2374413"/>
            <a:ext cx="6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endParaRPr lang="fr-FR" altLang="fr-FR" sz="1000" b="1" dirty="0">
              <a:solidFill>
                <a:srgbClr val="005677"/>
              </a:solidFill>
              <a:latin typeface="Arial"/>
            </a:endParaRPr>
          </a:p>
        </p:txBody>
      </p:sp>
      <p:sp>
        <p:nvSpPr>
          <p:cNvPr id="11" name="Titre 1">
            <a:extLst>
              <a:ext uri="{FF2B5EF4-FFF2-40B4-BE49-F238E27FC236}">
                <a16:creationId xmlns:a16="http://schemas.microsoft.com/office/drawing/2014/main" id="{FBF6BA44-1D0E-7F14-1CA5-3ABF50CC6030}"/>
              </a:ext>
            </a:extLst>
          </p:cNvPr>
          <p:cNvSpPr txBox="1">
            <a:spLocks/>
          </p:cNvSpPr>
          <p:nvPr/>
        </p:nvSpPr>
        <p:spPr>
          <a:xfrm>
            <a:off x="143435" y="481430"/>
            <a:ext cx="8687326" cy="290849"/>
          </a:xfrm>
          <a:prstGeom prst="rect">
            <a:avLst/>
          </a:prstGeom>
        </p:spPr>
        <p:txBody>
          <a:bodyPr vert="horz" wrap="square" lIns="0" tIns="0" rIns="0" bIns="0" rtlCol="0" anchor="t" anchorCtr="0">
            <a:spAutoFit/>
          </a:bodyPr>
          <a:lstStyle>
            <a:lvl1pPr algn="l" rtl="0" eaLnBrk="1" fontAlgn="base" hangingPunct="1">
              <a:lnSpc>
                <a:spcPct val="90000"/>
              </a:lnSpc>
              <a:spcBef>
                <a:spcPct val="0"/>
              </a:spcBef>
              <a:spcAft>
                <a:spcPct val="0"/>
              </a:spcAft>
              <a:defRPr sz="2500" b="1" kern="1200" cap="all">
                <a:solidFill>
                  <a:schemeClr val="bg1"/>
                </a:solidFill>
                <a:latin typeface="+mj-lt"/>
                <a:ea typeface="MS PGothic" panose="020B0600070205080204" pitchFamily="34" charset="-128"/>
                <a:cs typeface="MS PGothic" charset="0"/>
              </a:defRPr>
            </a:lvl1pPr>
            <a:lvl2pPr algn="l" rtl="0" eaLnBrk="1" fontAlgn="base" hangingPunct="1">
              <a:lnSpc>
                <a:spcPct val="90000"/>
              </a:lnSpc>
              <a:spcBef>
                <a:spcPct val="0"/>
              </a:spcBef>
              <a:spcAft>
                <a:spcPct val="0"/>
              </a:spcAft>
              <a:defRPr sz="2500" b="1">
                <a:solidFill>
                  <a:schemeClr val="bg1"/>
                </a:solidFill>
                <a:latin typeface="Arial" panose="020B0604020202020204" pitchFamily="34" charset="0"/>
                <a:ea typeface="MS PGothic" panose="020B0600070205080204" pitchFamily="34" charset="-128"/>
                <a:cs typeface="MS PGothic" charset="0"/>
              </a:defRPr>
            </a:lvl2pPr>
            <a:lvl3pPr algn="l" rtl="0" eaLnBrk="1" fontAlgn="base" hangingPunct="1">
              <a:lnSpc>
                <a:spcPct val="90000"/>
              </a:lnSpc>
              <a:spcBef>
                <a:spcPct val="0"/>
              </a:spcBef>
              <a:spcAft>
                <a:spcPct val="0"/>
              </a:spcAft>
              <a:defRPr sz="2500" b="1">
                <a:solidFill>
                  <a:schemeClr val="bg1"/>
                </a:solidFill>
                <a:latin typeface="Arial" panose="020B0604020202020204" pitchFamily="34" charset="0"/>
                <a:ea typeface="MS PGothic" panose="020B0600070205080204" pitchFamily="34" charset="-128"/>
                <a:cs typeface="MS PGothic" charset="0"/>
              </a:defRPr>
            </a:lvl3pPr>
            <a:lvl4pPr algn="l" rtl="0" eaLnBrk="1" fontAlgn="base" hangingPunct="1">
              <a:lnSpc>
                <a:spcPct val="90000"/>
              </a:lnSpc>
              <a:spcBef>
                <a:spcPct val="0"/>
              </a:spcBef>
              <a:spcAft>
                <a:spcPct val="0"/>
              </a:spcAft>
              <a:defRPr sz="2500" b="1">
                <a:solidFill>
                  <a:schemeClr val="bg1"/>
                </a:solidFill>
                <a:latin typeface="Arial" panose="020B0604020202020204" pitchFamily="34" charset="0"/>
                <a:ea typeface="MS PGothic" panose="020B0600070205080204" pitchFamily="34" charset="-128"/>
                <a:cs typeface="MS PGothic" charset="0"/>
              </a:defRPr>
            </a:lvl4pPr>
            <a:lvl5pPr algn="l" rtl="0" eaLnBrk="1" fontAlgn="base" hangingPunct="1">
              <a:lnSpc>
                <a:spcPct val="90000"/>
              </a:lnSpc>
              <a:spcBef>
                <a:spcPct val="0"/>
              </a:spcBef>
              <a:spcAft>
                <a:spcPct val="0"/>
              </a:spcAft>
              <a:defRPr sz="2500" b="1">
                <a:solidFill>
                  <a:schemeClr val="bg1"/>
                </a:solidFill>
                <a:latin typeface="Arial" panose="020B0604020202020204" pitchFamily="34" charset="0"/>
                <a:ea typeface="MS PGothic" panose="020B0600070205080204" pitchFamily="34" charset="-128"/>
                <a:cs typeface="MS PGothic" charset="0"/>
              </a:defRPr>
            </a:lvl5pPr>
            <a:lvl6pPr marL="457200" algn="l" rtl="0" eaLnBrk="1" fontAlgn="base" hangingPunct="1">
              <a:lnSpc>
                <a:spcPct val="90000"/>
              </a:lnSpc>
              <a:spcBef>
                <a:spcPct val="0"/>
              </a:spcBef>
              <a:spcAft>
                <a:spcPct val="0"/>
              </a:spcAft>
              <a:defRPr sz="2500" b="1">
                <a:solidFill>
                  <a:schemeClr val="bg1"/>
                </a:solidFill>
                <a:latin typeface="Arial" panose="020B0604020202020204" pitchFamily="34" charset="0"/>
              </a:defRPr>
            </a:lvl6pPr>
            <a:lvl7pPr marL="914400" algn="l" rtl="0" eaLnBrk="1" fontAlgn="base" hangingPunct="1">
              <a:lnSpc>
                <a:spcPct val="90000"/>
              </a:lnSpc>
              <a:spcBef>
                <a:spcPct val="0"/>
              </a:spcBef>
              <a:spcAft>
                <a:spcPct val="0"/>
              </a:spcAft>
              <a:defRPr sz="2500" b="1">
                <a:solidFill>
                  <a:schemeClr val="bg1"/>
                </a:solidFill>
                <a:latin typeface="Arial" panose="020B0604020202020204" pitchFamily="34" charset="0"/>
              </a:defRPr>
            </a:lvl7pPr>
            <a:lvl8pPr marL="1371600" algn="l" rtl="0" eaLnBrk="1" fontAlgn="base" hangingPunct="1">
              <a:lnSpc>
                <a:spcPct val="90000"/>
              </a:lnSpc>
              <a:spcBef>
                <a:spcPct val="0"/>
              </a:spcBef>
              <a:spcAft>
                <a:spcPct val="0"/>
              </a:spcAft>
              <a:defRPr sz="2500" b="1">
                <a:solidFill>
                  <a:schemeClr val="bg1"/>
                </a:solidFill>
                <a:latin typeface="Arial" panose="020B0604020202020204" pitchFamily="34" charset="0"/>
              </a:defRPr>
            </a:lvl8pPr>
            <a:lvl9pPr marL="1828800" algn="l" rtl="0" eaLnBrk="1" fontAlgn="base" hangingPunct="1">
              <a:lnSpc>
                <a:spcPct val="90000"/>
              </a:lnSpc>
              <a:spcBef>
                <a:spcPct val="0"/>
              </a:spcBef>
              <a:spcAft>
                <a:spcPct val="0"/>
              </a:spcAft>
              <a:defRPr sz="2500" b="1">
                <a:solidFill>
                  <a:schemeClr val="bg1"/>
                </a:solidFill>
                <a:latin typeface="Arial" panose="020B0604020202020204" pitchFamily="34" charset="0"/>
              </a:defRPr>
            </a:lvl9pPr>
          </a:lstStyle>
          <a:p>
            <a:pPr defTabSz="914400"/>
            <a:r>
              <a:rPr lang="fr-FR" sz="2100" dirty="0"/>
              <a:t>La tech tire franchement la croissance américaine.  </a:t>
            </a:r>
          </a:p>
        </p:txBody>
      </p:sp>
      <p:pic>
        <p:nvPicPr>
          <p:cNvPr id="7" name="Image 6" descr="Une image contenant Tracé, texte, ligne, pente&#10;&#10;Le contenu généré par l’IA peut être incorrect.">
            <a:extLst>
              <a:ext uri="{FF2B5EF4-FFF2-40B4-BE49-F238E27FC236}">
                <a16:creationId xmlns:a16="http://schemas.microsoft.com/office/drawing/2014/main" id="{7085E53B-2341-02EB-5D71-788E0A4E8EFA}"/>
              </a:ext>
            </a:extLst>
          </p:cNvPr>
          <p:cNvPicPr>
            <a:picLocks noChangeAspect="1"/>
          </p:cNvPicPr>
          <p:nvPr/>
        </p:nvPicPr>
        <p:blipFill>
          <a:blip r:embed="rId2"/>
          <a:stretch>
            <a:fillRect/>
          </a:stretch>
        </p:blipFill>
        <p:spPr>
          <a:xfrm>
            <a:off x="629727" y="1989495"/>
            <a:ext cx="7936303" cy="4387076"/>
          </a:xfrm>
          <a:prstGeom prst="rect">
            <a:avLst/>
          </a:prstGeom>
        </p:spPr>
      </p:pic>
      <p:sp>
        <p:nvSpPr>
          <p:cNvPr id="9" name="Rectangle 231">
            <a:extLst>
              <a:ext uri="{FF2B5EF4-FFF2-40B4-BE49-F238E27FC236}">
                <a16:creationId xmlns:a16="http://schemas.microsoft.com/office/drawing/2014/main" id="{A63E4175-ACBC-0101-DA2F-6E07A6421F61}"/>
              </a:ext>
            </a:extLst>
          </p:cNvPr>
          <p:cNvSpPr>
            <a:spLocks noChangeArrowheads="1"/>
          </p:cNvSpPr>
          <p:nvPr/>
        </p:nvSpPr>
        <p:spPr bwMode="auto">
          <a:xfrm>
            <a:off x="1150767" y="2116239"/>
            <a:ext cx="3521028"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100" dirty="0">
                <a:solidFill>
                  <a:schemeClr val="tx1">
                    <a:lumMod val="50000"/>
                  </a:schemeClr>
                </a:solidFill>
                <a:latin typeface="Arial"/>
              </a:rPr>
              <a:t>milliards de $</a:t>
            </a:r>
          </a:p>
        </p:txBody>
      </p:sp>
      <p:sp>
        <p:nvSpPr>
          <p:cNvPr id="10" name="Rectangle 231">
            <a:extLst>
              <a:ext uri="{FF2B5EF4-FFF2-40B4-BE49-F238E27FC236}">
                <a16:creationId xmlns:a16="http://schemas.microsoft.com/office/drawing/2014/main" id="{0808D480-3980-EB05-FFF5-460DC7D190E9}"/>
              </a:ext>
            </a:extLst>
          </p:cNvPr>
          <p:cNvSpPr>
            <a:spLocks noChangeArrowheads="1"/>
          </p:cNvSpPr>
          <p:nvPr/>
        </p:nvSpPr>
        <p:spPr bwMode="auto">
          <a:xfrm>
            <a:off x="6228271" y="3302522"/>
            <a:ext cx="1812257"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200" b="1" dirty="0">
                <a:solidFill>
                  <a:srgbClr val="00B0F0"/>
                </a:solidFill>
                <a:latin typeface="Arial"/>
              </a:rPr>
              <a:t>Bureaux</a:t>
            </a:r>
          </a:p>
        </p:txBody>
      </p:sp>
      <p:sp>
        <p:nvSpPr>
          <p:cNvPr id="12" name="Rectangle 231">
            <a:extLst>
              <a:ext uri="{FF2B5EF4-FFF2-40B4-BE49-F238E27FC236}">
                <a16:creationId xmlns:a16="http://schemas.microsoft.com/office/drawing/2014/main" id="{2EDDDA75-3C24-FA54-2EDD-C72EA7F78805}"/>
              </a:ext>
            </a:extLst>
          </p:cNvPr>
          <p:cNvSpPr>
            <a:spLocks noChangeArrowheads="1"/>
          </p:cNvSpPr>
          <p:nvPr/>
        </p:nvSpPr>
        <p:spPr bwMode="auto">
          <a:xfrm>
            <a:off x="5776822" y="4533224"/>
            <a:ext cx="1812257"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200" b="1" dirty="0">
                <a:solidFill>
                  <a:schemeClr val="accent4"/>
                </a:solidFill>
                <a:latin typeface="Arial"/>
              </a:rPr>
              <a:t>Centres de données</a:t>
            </a:r>
          </a:p>
        </p:txBody>
      </p:sp>
    </p:spTree>
    <p:extLst>
      <p:ext uri="{BB962C8B-B14F-4D97-AF65-F5344CB8AC3E}">
        <p14:creationId xmlns:p14="http://schemas.microsoft.com/office/powerpoint/2010/main" val="3250327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50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F47B2-EC66-487F-FFF7-06947C82C94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E6FFF74-BE9D-1E3C-3859-AB54DDAE67E9}"/>
              </a:ext>
            </a:extLst>
          </p:cNvPr>
          <p:cNvSpPr>
            <a:spLocks noGrp="1"/>
          </p:cNvSpPr>
          <p:nvPr>
            <p:ph type="title"/>
          </p:nvPr>
        </p:nvSpPr>
        <p:spPr>
          <a:xfrm>
            <a:off x="273950" y="527475"/>
            <a:ext cx="9054353" cy="290849"/>
          </a:xfrm>
        </p:spPr>
        <p:txBody>
          <a:bodyPr/>
          <a:lstStyle/>
          <a:p>
            <a:r>
              <a:rPr lang="fr-FR" sz="2100" dirty="0"/>
              <a:t>Reconfiguration du commerce mondial. </a:t>
            </a:r>
          </a:p>
        </p:txBody>
      </p:sp>
      <p:sp>
        <p:nvSpPr>
          <p:cNvPr id="3" name="Espace réservé du contenu 2">
            <a:extLst>
              <a:ext uri="{FF2B5EF4-FFF2-40B4-BE49-F238E27FC236}">
                <a16:creationId xmlns:a16="http://schemas.microsoft.com/office/drawing/2014/main" id="{7E80A828-2580-8B76-0625-C7E024F132DD}"/>
              </a:ext>
            </a:extLst>
          </p:cNvPr>
          <p:cNvSpPr>
            <a:spLocks noGrp="1"/>
          </p:cNvSpPr>
          <p:nvPr>
            <p:ph idx="1"/>
          </p:nvPr>
        </p:nvSpPr>
        <p:spPr>
          <a:xfrm>
            <a:off x="311564" y="1460358"/>
            <a:ext cx="8874860" cy="341490"/>
          </a:xfrm>
        </p:spPr>
        <p:txBody>
          <a:bodyPr/>
          <a:lstStyle/>
          <a:p>
            <a:r>
              <a:rPr lang="fr-FR" sz="1800" dirty="0"/>
              <a:t>Echanges mondiaux de biens</a:t>
            </a:r>
          </a:p>
        </p:txBody>
      </p:sp>
      <p:sp>
        <p:nvSpPr>
          <p:cNvPr id="5" name="Rectangle 231">
            <a:extLst>
              <a:ext uri="{FF2B5EF4-FFF2-40B4-BE49-F238E27FC236}">
                <a16:creationId xmlns:a16="http://schemas.microsoft.com/office/drawing/2014/main" id="{DEADBA15-76C7-A56F-C06B-5C85FBB8257A}"/>
              </a:ext>
            </a:extLst>
          </p:cNvPr>
          <p:cNvSpPr>
            <a:spLocks noChangeArrowheads="1"/>
          </p:cNvSpPr>
          <p:nvPr/>
        </p:nvSpPr>
        <p:spPr bwMode="auto">
          <a:xfrm>
            <a:off x="4362420" y="6513937"/>
            <a:ext cx="373660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b="1" dirty="0">
                <a:solidFill>
                  <a:srgbClr val="005677"/>
                </a:solidFill>
                <a:latin typeface="Arial"/>
              </a:rPr>
              <a:t>Sources : CPB Netherlands Bureau, Commission européenne</a:t>
            </a:r>
          </a:p>
        </p:txBody>
      </p:sp>
      <p:sp>
        <p:nvSpPr>
          <p:cNvPr id="8" name="Rectangle 231">
            <a:extLst>
              <a:ext uri="{FF2B5EF4-FFF2-40B4-BE49-F238E27FC236}">
                <a16:creationId xmlns:a16="http://schemas.microsoft.com/office/drawing/2014/main" id="{93CE15B4-F3C1-8B77-EC8F-4ECB7C398FDA}"/>
              </a:ext>
            </a:extLst>
          </p:cNvPr>
          <p:cNvSpPr>
            <a:spLocks noChangeArrowheads="1"/>
          </p:cNvSpPr>
          <p:nvPr/>
        </p:nvSpPr>
        <p:spPr bwMode="auto">
          <a:xfrm>
            <a:off x="1278615" y="2374413"/>
            <a:ext cx="6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endParaRPr lang="fr-FR" altLang="fr-FR" sz="1000" b="1" dirty="0">
              <a:solidFill>
                <a:srgbClr val="005677"/>
              </a:solidFill>
              <a:latin typeface="Arial"/>
            </a:endParaRPr>
          </a:p>
        </p:txBody>
      </p:sp>
      <p:sp>
        <p:nvSpPr>
          <p:cNvPr id="12" name="Espace réservé du contenu 2">
            <a:extLst>
              <a:ext uri="{FF2B5EF4-FFF2-40B4-BE49-F238E27FC236}">
                <a16:creationId xmlns:a16="http://schemas.microsoft.com/office/drawing/2014/main" id="{493B6F9E-7C98-4F01-ADF0-1946D7395285}"/>
              </a:ext>
            </a:extLst>
          </p:cNvPr>
          <p:cNvSpPr txBox="1">
            <a:spLocks/>
          </p:cNvSpPr>
          <p:nvPr/>
        </p:nvSpPr>
        <p:spPr bwMode="auto">
          <a:xfrm>
            <a:off x="152252" y="2203667"/>
            <a:ext cx="4272926" cy="38259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marL="342900" indent="-342900" algn="l" rtl="0" eaLnBrk="1" fontAlgn="base" hangingPunct="1">
              <a:spcBef>
                <a:spcPct val="0"/>
              </a:spcBef>
              <a:spcAft>
                <a:spcPts val="2600"/>
              </a:spcAft>
              <a:defRPr sz="2000" b="1" kern="1200">
                <a:solidFill>
                  <a:schemeClr val="tx2"/>
                </a:solidFill>
                <a:latin typeface="+mn-lt"/>
                <a:ea typeface="MS PGothic" panose="020B0600070205080204" pitchFamily="34" charset="-128"/>
                <a:cs typeface="MS PGothic" charset="0"/>
              </a:defRPr>
            </a:lvl1pPr>
            <a:lvl2pPr marL="742950" indent="-285750" algn="l" rtl="0" eaLnBrk="1" fontAlgn="base" hangingPunct="1">
              <a:lnSpc>
                <a:spcPts val="2300"/>
              </a:lnSpc>
              <a:spcBef>
                <a:spcPts val="500"/>
              </a:spcBef>
              <a:spcAft>
                <a:spcPct val="0"/>
              </a:spcAft>
              <a:buClr>
                <a:schemeClr val="accent1"/>
              </a:buClr>
              <a:tabLst>
                <a:tab pos="88900" algn="l"/>
              </a:tabLst>
              <a:defRPr sz="1600" kern="1200">
                <a:solidFill>
                  <a:schemeClr val="tx1"/>
                </a:solidFill>
                <a:latin typeface="+mn-lt"/>
                <a:ea typeface="MS PGothic" panose="020B0600070205080204" pitchFamily="34" charset="-128"/>
                <a:cs typeface="MS PGothic" charset="0"/>
              </a:defRPr>
            </a:lvl2pPr>
            <a:lvl3pPr marL="715963" indent="-90488" algn="l" rtl="0" eaLnBrk="1" fontAlgn="base" hangingPunct="1">
              <a:lnSpc>
                <a:spcPct val="120000"/>
              </a:lnSpc>
              <a:spcBef>
                <a:spcPts val="500"/>
              </a:spcBef>
              <a:spcAft>
                <a:spcPct val="0"/>
              </a:spcAft>
              <a:buClr>
                <a:schemeClr val="tx2"/>
              </a:buClr>
              <a:buFont typeface="Arial" charset="0"/>
              <a:buChar char="•"/>
              <a:defRPr sz="1400" kern="1200">
                <a:solidFill>
                  <a:schemeClr val="tx1"/>
                </a:solidFill>
                <a:latin typeface="+mn-lt"/>
                <a:ea typeface="MS PGothic" panose="020B0600070205080204" pitchFamily="34" charset="-128"/>
                <a:cs typeface="MS PGothic" charset="0"/>
              </a:defRPr>
            </a:lvl3pPr>
            <a:lvl4pPr marL="1074738" indent="-92075" algn="l" rtl="0" eaLnBrk="1" fontAlgn="base" hangingPunct="1">
              <a:lnSpc>
                <a:spcPct val="120000"/>
              </a:lnSpc>
              <a:spcBef>
                <a:spcPts val="500"/>
              </a:spcBef>
              <a:spcAft>
                <a:spcPct val="0"/>
              </a:spcAft>
              <a:buClr>
                <a:schemeClr val="tx2"/>
              </a:buClr>
              <a:buFont typeface="Arial" charset="0"/>
              <a:buChar char="-"/>
              <a:defRPr sz="1200" kern="1200">
                <a:solidFill>
                  <a:schemeClr val="tx1"/>
                </a:solidFill>
                <a:latin typeface="+mn-lt"/>
                <a:ea typeface="MS PGothic" panose="020B0600070205080204" pitchFamily="34" charset="-128"/>
                <a:cs typeface="MS PGothic" charset="0"/>
              </a:defRPr>
            </a:lvl4pPr>
            <a:lvl5pPr marL="1435100" indent="-88900" algn="l" rtl="0" eaLnBrk="1" fontAlgn="base" hangingPunct="1">
              <a:lnSpc>
                <a:spcPct val="120000"/>
              </a:lnSpc>
              <a:spcBef>
                <a:spcPts val="500"/>
              </a:spcBef>
              <a:spcAft>
                <a:spcPct val="0"/>
              </a:spcAft>
              <a:buFont typeface="Arial" charset="0"/>
              <a:buChar char="-"/>
              <a:defRPr sz="1200" kern="1200">
                <a:solidFill>
                  <a:schemeClr val="tx1"/>
                </a:solidFill>
                <a:latin typeface="+mn-lt"/>
                <a:ea typeface="MS PGothic" panose="020B0600070205080204" pitchFamily="34" charset="-128"/>
                <a:cs typeface="MS PGothic"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400"/>
            <a:r>
              <a:rPr lang="fr-FR" sz="1600" u="sng" dirty="0"/>
              <a:t>Commerce mondial de biens (en volume)</a:t>
            </a:r>
          </a:p>
        </p:txBody>
      </p:sp>
      <p:sp>
        <p:nvSpPr>
          <p:cNvPr id="13" name="Espace réservé du contenu 2">
            <a:extLst>
              <a:ext uri="{FF2B5EF4-FFF2-40B4-BE49-F238E27FC236}">
                <a16:creationId xmlns:a16="http://schemas.microsoft.com/office/drawing/2014/main" id="{788ECDBF-48AF-FD24-CF3F-489B1172172E}"/>
              </a:ext>
            </a:extLst>
          </p:cNvPr>
          <p:cNvSpPr txBox="1">
            <a:spLocks/>
          </p:cNvSpPr>
          <p:nvPr/>
        </p:nvSpPr>
        <p:spPr bwMode="auto">
          <a:xfrm>
            <a:off x="5006715" y="2032922"/>
            <a:ext cx="3795740" cy="34149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marL="342900" indent="-342900" algn="l" rtl="0" eaLnBrk="1" fontAlgn="base" hangingPunct="1">
              <a:spcBef>
                <a:spcPct val="0"/>
              </a:spcBef>
              <a:spcAft>
                <a:spcPts val="2600"/>
              </a:spcAft>
              <a:defRPr sz="2000" b="1" kern="1200">
                <a:solidFill>
                  <a:schemeClr val="tx2"/>
                </a:solidFill>
                <a:latin typeface="+mn-lt"/>
                <a:ea typeface="MS PGothic" panose="020B0600070205080204" pitchFamily="34" charset="-128"/>
                <a:cs typeface="MS PGothic" charset="0"/>
              </a:defRPr>
            </a:lvl1pPr>
            <a:lvl2pPr marL="742950" indent="-285750" algn="l" rtl="0" eaLnBrk="1" fontAlgn="base" hangingPunct="1">
              <a:lnSpc>
                <a:spcPts val="2300"/>
              </a:lnSpc>
              <a:spcBef>
                <a:spcPts val="500"/>
              </a:spcBef>
              <a:spcAft>
                <a:spcPct val="0"/>
              </a:spcAft>
              <a:buClr>
                <a:schemeClr val="accent1"/>
              </a:buClr>
              <a:tabLst>
                <a:tab pos="88900" algn="l"/>
              </a:tabLst>
              <a:defRPr sz="1600" kern="1200">
                <a:solidFill>
                  <a:schemeClr val="tx1"/>
                </a:solidFill>
                <a:latin typeface="+mn-lt"/>
                <a:ea typeface="MS PGothic" panose="020B0600070205080204" pitchFamily="34" charset="-128"/>
                <a:cs typeface="MS PGothic" charset="0"/>
              </a:defRPr>
            </a:lvl2pPr>
            <a:lvl3pPr marL="715963" indent="-90488" algn="l" rtl="0" eaLnBrk="1" fontAlgn="base" hangingPunct="1">
              <a:lnSpc>
                <a:spcPct val="120000"/>
              </a:lnSpc>
              <a:spcBef>
                <a:spcPts val="500"/>
              </a:spcBef>
              <a:spcAft>
                <a:spcPct val="0"/>
              </a:spcAft>
              <a:buClr>
                <a:schemeClr val="tx2"/>
              </a:buClr>
              <a:buFont typeface="Arial" charset="0"/>
              <a:buChar char="•"/>
              <a:defRPr sz="1400" kern="1200">
                <a:solidFill>
                  <a:schemeClr val="tx1"/>
                </a:solidFill>
                <a:latin typeface="+mn-lt"/>
                <a:ea typeface="MS PGothic" panose="020B0600070205080204" pitchFamily="34" charset="-128"/>
                <a:cs typeface="MS PGothic" charset="0"/>
              </a:defRPr>
            </a:lvl3pPr>
            <a:lvl4pPr marL="1074738" indent="-92075" algn="l" rtl="0" eaLnBrk="1" fontAlgn="base" hangingPunct="1">
              <a:lnSpc>
                <a:spcPct val="120000"/>
              </a:lnSpc>
              <a:spcBef>
                <a:spcPts val="500"/>
              </a:spcBef>
              <a:spcAft>
                <a:spcPct val="0"/>
              </a:spcAft>
              <a:buClr>
                <a:schemeClr val="tx2"/>
              </a:buClr>
              <a:buFont typeface="Arial" charset="0"/>
              <a:buChar char="-"/>
              <a:defRPr sz="1200" kern="1200">
                <a:solidFill>
                  <a:schemeClr val="tx1"/>
                </a:solidFill>
                <a:latin typeface="+mn-lt"/>
                <a:ea typeface="MS PGothic" panose="020B0600070205080204" pitchFamily="34" charset="-128"/>
                <a:cs typeface="MS PGothic" charset="0"/>
              </a:defRPr>
            </a:lvl4pPr>
            <a:lvl5pPr marL="1435100" indent="-88900" algn="l" rtl="0" eaLnBrk="1" fontAlgn="base" hangingPunct="1">
              <a:lnSpc>
                <a:spcPct val="120000"/>
              </a:lnSpc>
              <a:spcBef>
                <a:spcPts val="500"/>
              </a:spcBef>
              <a:spcAft>
                <a:spcPct val="0"/>
              </a:spcAft>
              <a:buFont typeface="Arial" charset="0"/>
              <a:buChar char="-"/>
              <a:defRPr sz="1200" kern="1200">
                <a:solidFill>
                  <a:schemeClr val="tx1"/>
                </a:solidFill>
                <a:latin typeface="+mn-lt"/>
                <a:ea typeface="MS PGothic" panose="020B0600070205080204" pitchFamily="34" charset="-128"/>
                <a:cs typeface="MS PGothic"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400"/>
            <a:r>
              <a:rPr lang="fr-FR" sz="1600" dirty="0"/>
              <a:t>       </a:t>
            </a:r>
            <a:r>
              <a:rPr lang="fr-FR" sz="1600" u="sng" dirty="0"/>
              <a:t>Principales destinations des exportations chinoises de biens</a:t>
            </a:r>
          </a:p>
        </p:txBody>
      </p:sp>
      <p:pic>
        <p:nvPicPr>
          <p:cNvPr id="20" name="Image 19">
            <a:extLst>
              <a:ext uri="{FF2B5EF4-FFF2-40B4-BE49-F238E27FC236}">
                <a16:creationId xmlns:a16="http://schemas.microsoft.com/office/drawing/2014/main" id="{FE4BD0A4-6131-23A2-50ED-8F77A4308D9A}"/>
              </a:ext>
            </a:extLst>
          </p:cNvPr>
          <p:cNvPicPr>
            <a:picLocks noChangeAspect="1"/>
          </p:cNvPicPr>
          <p:nvPr/>
        </p:nvPicPr>
        <p:blipFill>
          <a:blip r:embed="rId2"/>
          <a:stretch>
            <a:fillRect/>
          </a:stretch>
        </p:blipFill>
        <p:spPr>
          <a:xfrm>
            <a:off x="46994" y="2567329"/>
            <a:ext cx="4272861" cy="3524742"/>
          </a:xfrm>
          <a:prstGeom prst="rect">
            <a:avLst/>
          </a:prstGeom>
        </p:spPr>
      </p:pic>
      <p:pic>
        <p:nvPicPr>
          <p:cNvPr id="25" name="Image 24">
            <a:extLst>
              <a:ext uri="{FF2B5EF4-FFF2-40B4-BE49-F238E27FC236}">
                <a16:creationId xmlns:a16="http://schemas.microsoft.com/office/drawing/2014/main" id="{4C0CD3D4-D90F-8E29-0E74-6A542967A16D}"/>
              </a:ext>
            </a:extLst>
          </p:cNvPr>
          <p:cNvPicPr>
            <a:picLocks noChangeAspect="1"/>
          </p:cNvPicPr>
          <p:nvPr/>
        </p:nvPicPr>
        <p:blipFill>
          <a:blip r:embed="rId3"/>
          <a:stretch>
            <a:fillRect/>
          </a:stretch>
        </p:blipFill>
        <p:spPr>
          <a:xfrm>
            <a:off x="4362420" y="2567329"/>
            <a:ext cx="4734586" cy="3472347"/>
          </a:xfrm>
          <a:prstGeom prst="rect">
            <a:avLst/>
          </a:prstGeom>
        </p:spPr>
      </p:pic>
      <p:sp>
        <p:nvSpPr>
          <p:cNvPr id="33" name="Rectangle 231">
            <a:extLst>
              <a:ext uri="{FF2B5EF4-FFF2-40B4-BE49-F238E27FC236}">
                <a16:creationId xmlns:a16="http://schemas.microsoft.com/office/drawing/2014/main" id="{38BFDCE3-B04C-3ED3-FE57-944D6CCBD79B}"/>
              </a:ext>
            </a:extLst>
          </p:cNvPr>
          <p:cNvSpPr>
            <a:spLocks noChangeArrowheads="1"/>
          </p:cNvSpPr>
          <p:nvPr/>
        </p:nvSpPr>
        <p:spPr bwMode="auto">
          <a:xfrm>
            <a:off x="528201" y="2675950"/>
            <a:ext cx="3521028"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dirty="0">
                <a:solidFill>
                  <a:schemeClr val="tx1">
                    <a:lumMod val="50000"/>
                  </a:schemeClr>
                </a:solidFill>
                <a:latin typeface="Arial"/>
              </a:rPr>
              <a:t>janvier 2022 = 100 (moyenne mobile sur 3 mois)</a:t>
            </a:r>
          </a:p>
        </p:txBody>
      </p:sp>
      <p:sp>
        <p:nvSpPr>
          <p:cNvPr id="34" name="Rectangle 231">
            <a:extLst>
              <a:ext uri="{FF2B5EF4-FFF2-40B4-BE49-F238E27FC236}">
                <a16:creationId xmlns:a16="http://schemas.microsoft.com/office/drawing/2014/main" id="{8023865C-E0F1-F9F7-C829-3E0C88DC8EE0}"/>
              </a:ext>
            </a:extLst>
          </p:cNvPr>
          <p:cNvSpPr>
            <a:spLocks noChangeArrowheads="1"/>
          </p:cNvSpPr>
          <p:nvPr/>
        </p:nvSpPr>
        <p:spPr bwMode="auto">
          <a:xfrm>
            <a:off x="4838740" y="2674394"/>
            <a:ext cx="3521028"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dirty="0">
                <a:solidFill>
                  <a:schemeClr val="tx1">
                    <a:lumMod val="50000"/>
                  </a:schemeClr>
                </a:solidFill>
                <a:latin typeface="Arial"/>
              </a:rPr>
              <a:t>en % des exportations totales de biens de la Chine </a:t>
            </a:r>
          </a:p>
        </p:txBody>
      </p:sp>
      <p:sp>
        <p:nvSpPr>
          <p:cNvPr id="4" name="Rectangle 231">
            <a:extLst>
              <a:ext uri="{FF2B5EF4-FFF2-40B4-BE49-F238E27FC236}">
                <a16:creationId xmlns:a16="http://schemas.microsoft.com/office/drawing/2014/main" id="{84A7A50E-D8FE-7153-8C06-4C2F19AFF093}"/>
              </a:ext>
            </a:extLst>
          </p:cNvPr>
          <p:cNvSpPr>
            <a:spLocks noChangeArrowheads="1"/>
          </p:cNvSpPr>
          <p:nvPr/>
        </p:nvSpPr>
        <p:spPr bwMode="auto">
          <a:xfrm>
            <a:off x="5466222" y="5502973"/>
            <a:ext cx="764498"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400" b="1" dirty="0">
                <a:solidFill>
                  <a:schemeClr val="tx1">
                    <a:lumMod val="50000"/>
                  </a:schemeClr>
                </a:solidFill>
                <a:latin typeface="Arial"/>
              </a:rPr>
              <a:t>T3 2024</a:t>
            </a:r>
          </a:p>
        </p:txBody>
      </p:sp>
      <p:sp>
        <p:nvSpPr>
          <p:cNvPr id="6" name="Rectangle 231">
            <a:extLst>
              <a:ext uri="{FF2B5EF4-FFF2-40B4-BE49-F238E27FC236}">
                <a16:creationId xmlns:a16="http://schemas.microsoft.com/office/drawing/2014/main" id="{58A29A19-87C8-5AE7-3ED8-EF4AACF67B43}"/>
              </a:ext>
            </a:extLst>
          </p:cNvPr>
          <p:cNvSpPr>
            <a:spLocks noChangeArrowheads="1"/>
          </p:cNvSpPr>
          <p:nvPr/>
        </p:nvSpPr>
        <p:spPr bwMode="auto">
          <a:xfrm>
            <a:off x="7595270" y="5502973"/>
            <a:ext cx="764498"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400" b="1" dirty="0">
                <a:solidFill>
                  <a:schemeClr val="tx1">
                    <a:lumMod val="50000"/>
                  </a:schemeClr>
                </a:solidFill>
                <a:latin typeface="Arial"/>
              </a:rPr>
              <a:t>T3 2025</a:t>
            </a:r>
          </a:p>
        </p:txBody>
      </p:sp>
    </p:spTree>
    <p:extLst>
      <p:ext uri="{BB962C8B-B14F-4D97-AF65-F5344CB8AC3E}">
        <p14:creationId xmlns:p14="http://schemas.microsoft.com/office/powerpoint/2010/main" val="3064098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938C5-9E06-169F-E7A0-83575A266FE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8AF9779-629F-2E6F-BC59-F5820B01B8A1}"/>
              </a:ext>
            </a:extLst>
          </p:cNvPr>
          <p:cNvSpPr>
            <a:spLocks noGrp="1"/>
          </p:cNvSpPr>
          <p:nvPr>
            <p:ph type="title"/>
          </p:nvPr>
        </p:nvSpPr>
        <p:spPr>
          <a:xfrm>
            <a:off x="221817" y="598877"/>
            <a:ext cx="9054353" cy="290849"/>
          </a:xfrm>
        </p:spPr>
        <p:txBody>
          <a:bodyPr/>
          <a:lstStyle/>
          <a:p>
            <a:r>
              <a:rPr lang="fr-FR" sz="2100" dirty="0"/>
              <a:t>En Allemagne, une industrie toujours à la peine.  </a:t>
            </a:r>
          </a:p>
        </p:txBody>
      </p:sp>
      <p:sp>
        <p:nvSpPr>
          <p:cNvPr id="3" name="Espace réservé du contenu 2">
            <a:extLst>
              <a:ext uri="{FF2B5EF4-FFF2-40B4-BE49-F238E27FC236}">
                <a16:creationId xmlns:a16="http://schemas.microsoft.com/office/drawing/2014/main" id="{0DEAAA13-9353-9273-FAD2-DD1366FE1A11}"/>
              </a:ext>
            </a:extLst>
          </p:cNvPr>
          <p:cNvSpPr>
            <a:spLocks noGrp="1"/>
          </p:cNvSpPr>
          <p:nvPr>
            <p:ph idx="1"/>
          </p:nvPr>
        </p:nvSpPr>
        <p:spPr>
          <a:xfrm>
            <a:off x="311564" y="1460358"/>
            <a:ext cx="8874860" cy="341490"/>
          </a:xfrm>
        </p:spPr>
        <p:txBody>
          <a:bodyPr/>
          <a:lstStyle/>
          <a:p>
            <a:r>
              <a:rPr lang="fr-FR" sz="1800" dirty="0"/>
              <a:t>Production et climat des affaires en Allemagne</a:t>
            </a:r>
          </a:p>
        </p:txBody>
      </p:sp>
      <p:sp>
        <p:nvSpPr>
          <p:cNvPr id="5" name="Rectangle 231">
            <a:extLst>
              <a:ext uri="{FF2B5EF4-FFF2-40B4-BE49-F238E27FC236}">
                <a16:creationId xmlns:a16="http://schemas.microsoft.com/office/drawing/2014/main" id="{5D362937-C789-4306-7DC3-41FAAC005D03}"/>
              </a:ext>
            </a:extLst>
          </p:cNvPr>
          <p:cNvSpPr>
            <a:spLocks noChangeArrowheads="1"/>
          </p:cNvSpPr>
          <p:nvPr/>
        </p:nvSpPr>
        <p:spPr bwMode="auto">
          <a:xfrm>
            <a:off x="6650946" y="6504793"/>
            <a:ext cx="139781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b="1" dirty="0">
                <a:solidFill>
                  <a:srgbClr val="005677"/>
                </a:solidFill>
                <a:latin typeface="Arial"/>
              </a:rPr>
              <a:t>Sources : </a:t>
            </a:r>
            <a:r>
              <a:rPr lang="fr-FR" altLang="fr-FR" sz="1000" b="1" dirty="0" err="1">
                <a:solidFill>
                  <a:srgbClr val="005677"/>
                </a:solidFill>
                <a:latin typeface="Arial"/>
              </a:rPr>
              <a:t>Destatis</a:t>
            </a:r>
            <a:r>
              <a:rPr lang="fr-FR" altLang="fr-FR" sz="1000" b="1" dirty="0">
                <a:solidFill>
                  <a:srgbClr val="005677"/>
                </a:solidFill>
                <a:latin typeface="Arial"/>
              </a:rPr>
              <a:t>, IFO</a:t>
            </a:r>
          </a:p>
        </p:txBody>
      </p:sp>
      <p:sp>
        <p:nvSpPr>
          <p:cNvPr id="8" name="Rectangle 231">
            <a:extLst>
              <a:ext uri="{FF2B5EF4-FFF2-40B4-BE49-F238E27FC236}">
                <a16:creationId xmlns:a16="http://schemas.microsoft.com/office/drawing/2014/main" id="{5CC6BF7C-03B5-C85C-1D82-B20FBA345791}"/>
              </a:ext>
            </a:extLst>
          </p:cNvPr>
          <p:cNvSpPr>
            <a:spLocks noChangeArrowheads="1"/>
          </p:cNvSpPr>
          <p:nvPr/>
        </p:nvSpPr>
        <p:spPr bwMode="auto">
          <a:xfrm>
            <a:off x="1278615" y="2374413"/>
            <a:ext cx="6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endParaRPr lang="fr-FR" altLang="fr-FR" sz="1000" b="1" dirty="0">
              <a:solidFill>
                <a:srgbClr val="005677"/>
              </a:solidFill>
              <a:latin typeface="Arial"/>
            </a:endParaRPr>
          </a:p>
        </p:txBody>
      </p:sp>
      <p:sp>
        <p:nvSpPr>
          <p:cNvPr id="12" name="Espace réservé du contenu 2">
            <a:extLst>
              <a:ext uri="{FF2B5EF4-FFF2-40B4-BE49-F238E27FC236}">
                <a16:creationId xmlns:a16="http://schemas.microsoft.com/office/drawing/2014/main" id="{98FAEA7F-EDFE-C2FE-7E6F-71958E77A5D8}"/>
              </a:ext>
            </a:extLst>
          </p:cNvPr>
          <p:cNvSpPr txBox="1">
            <a:spLocks/>
          </p:cNvSpPr>
          <p:nvPr/>
        </p:nvSpPr>
        <p:spPr bwMode="auto">
          <a:xfrm>
            <a:off x="34431" y="1869881"/>
            <a:ext cx="4272926" cy="38259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marL="342900" indent="-342900" algn="l" rtl="0" eaLnBrk="1" fontAlgn="base" hangingPunct="1">
              <a:spcBef>
                <a:spcPct val="0"/>
              </a:spcBef>
              <a:spcAft>
                <a:spcPts val="2600"/>
              </a:spcAft>
              <a:defRPr sz="2000" b="1" kern="1200">
                <a:solidFill>
                  <a:schemeClr val="tx2"/>
                </a:solidFill>
                <a:latin typeface="+mn-lt"/>
                <a:ea typeface="MS PGothic" panose="020B0600070205080204" pitchFamily="34" charset="-128"/>
                <a:cs typeface="MS PGothic" charset="0"/>
              </a:defRPr>
            </a:lvl1pPr>
            <a:lvl2pPr marL="742950" indent="-285750" algn="l" rtl="0" eaLnBrk="1" fontAlgn="base" hangingPunct="1">
              <a:lnSpc>
                <a:spcPts val="2300"/>
              </a:lnSpc>
              <a:spcBef>
                <a:spcPts val="500"/>
              </a:spcBef>
              <a:spcAft>
                <a:spcPct val="0"/>
              </a:spcAft>
              <a:buClr>
                <a:schemeClr val="accent1"/>
              </a:buClr>
              <a:tabLst>
                <a:tab pos="88900" algn="l"/>
              </a:tabLst>
              <a:defRPr sz="1600" kern="1200">
                <a:solidFill>
                  <a:schemeClr val="tx1"/>
                </a:solidFill>
                <a:latin typeface="+mn-lt"/>
                <a:ea typeface="MS PGothic" panose="020B0600070205080204" pitchFamily="34" charset="-128"/>
                <a:cs typeface="MS PGothic" charset="0"/>
              </a:defRPr>
            </a:lvl2pPr>
            <a:lvl3pPr marL="715963" indent="-90488" algn="l" rtl="0" eaLnBrk="1" fontAlgn="base" hangingPunct="1">
              <a:lnSpc>
                <a:spcPct val="120000"/>
              </a:lnSpc>
              <a:spcBef>
                <a:spcPts val="500"/>
              </a:spcBef>
              <a:spcAft>
                <a:spcPct val="0"/>
              </a:spcAft>
              <a:buClr>
                <a:schemeClr val="tx2"/>
              </a:buClr>
              <a:buFont typeface="Arial" charset="0"/>
              <a:buChar char="•"/>
              <a:defRPr sz="1400" kern="1200">
                <a:solidFill>
                  <a:schemeClr val="tx1"/>
                </a:solidFill>
                <a:latin typeface="+mn-lt"/>
                <a:ea typeface="MS PGothic" panose="020B0600070205080204" pitchFamily="34" charset="-128"/>
                <a:cs typeface="MS PGothic" charset="0"/>
              </a:defRPr>
            </a:lvl3pPr>
            <a:lvl4pPr marL="1074738" indent="-92075" algn="l" rtl="0" eaLnBrk="1" fontAlgn="base" hangingPunct="1">
              <a:lnSpc>
                <a:spcPct val="120000"/>
              </a:lnSpc>
              <a:spcBef>
                <a:spcPts val="500"/>
              </a:spcBef>
              <a:spcAft>
                <a:spcPct val="0"/>
              </a:spcAft>
              <a:buClr>
                <a:schemeClr val="tx2"/>
              </a:buClr>
              <a:buFont typeface="Arial" charset="0"/>
              <a:buChar char="-"/>
              <a:defRPr sz="1200" kern="1200">
                <a:solidFill>
                  <a:schemeClr val="tx1"/>
                </a:solidFill>
                <a:latin typeface="+mn-lt"/>
                <a:ea typeface="MS PGothic" panose="020B0600070205080204" pitchFamily="34" charset="-128"/>
                <a:cs typeface="MS PGothic" charset="0"/>
              </a:defRPr>
            </a:lvl4pPr>
            <a:lvl5pPr marL="1435100" indent="-88900" algn="l" rtl="0" eaLnBrk="1" fontAlgn="base" hangingPunct="1">
              <a:lnSpc>
                <a:spcPct val="120000"/>
              </a:lnSpc>
              <a:spcBef>
                <a:spcPts val="500"/>
              </a:spcBef>
              <a:spcAft>
                <a:spcPct val="0"/>
              </a:spcAft>
              <a:buFont typeface="Arial" charset="0"/>
              <a:buChar char="-"/>
              <a:defRPr sz="1200" kern="1200">
                <a:solidFill>
                  <a:schemeClr val="tx1"/>
                </a:solidFill>
                <a:latin typeface="+mn-lt"/>
                <a:ea typeface="MS PGothic" panose="020B0600070205080204" pitchFamily="34" charset="-128"/>
                <a:cs typeface="MS PGothic"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defTabSz="914400"/>
            <a:r>
              <a:rPr lang="fr-FR" sz="1600" u="sng" dirty="0"/>
              <a:t>Production des industries </a:t>
            </a:r>
            <a:br>
              <a:rPr lang="fr-FR" sz="1600" u="sng" dirty="0"/>
            </a:br>
            <a:r>
              <a:rPr lang="fr-FR" sz="1600" u="sng" dirty="0"/>
              <a:t>les plus intensives en énergie</a:t>
            </a:r>
          </a:p>
        </p:txBody>
      </p:sp>
      <p:sp>
        <p:nvSpPr>
          <p:cNvPr id="13" name="Espace réservé du contenu 2">
            <a:extLst>
              <a:ext uri="{FF2B5EF4-FFF2-40B4-BE49-F238E27FC236}">
                <a16:creationId xmlns:a16="http://schemas.microsoft.com/office/drawing/2014/main" id="{22F7ADE0-662D-4E54-E7DF-909D3DCE6356}"/>
              </a:ext>
            </a:extLst>
          </p:cNvPr>
          <p:cNvSpPr txBox="1">
            <a:spLocks/>
          </p:cNvSpPr>
          <p:nvPr/>
        </p:nvSpPr>
        <p:spPr bwMode="auto">
          <a:xfrm>
            <a:off x="5248656" y="1855844"/>
            <a:ext cx="3356478" cy="34149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marL="342900" indent="-342900" algn="l" rtl="0" eaLnBrk="1" fontAlgn="base" hangingPunct="1">
              <a:spcBef>
                <a:spcPct val="0"/>
              </a:spcBef>
              <a:spcAft>
                <a:spcPts val="2600"/>
              </a:spcAft>
              <a:defRPr sz="2000" b="1" kern="1200">
                <a:solidFill>
                  <a:schemeClr val="tx2"/>
                </a:solidFill>
                <a:latin typeface="+mn-lt"/>
                <a:ea typeface="MS PGothic" panose="020B0600070205080204" pitchFamily="34" charset="-128"/>
                <a:cs typeface="MS PGothic" charset="0"/>
              </a:defRPr>
            </a:lvl1pPr>
            <a:lvl2pPr marL="742950" indent="-285750" algn="l" rtl="0" eaLnBrk="1" fontAlgn="base" hangingPunct="1">
              <a:lnSpc>
                <a:spcPts val="2300"/>
              </a:lnSpc>
              <a:spcBef>
                <a:spcPts val="500"/>
              </a:spcBef>
              <a:spcAft>
                <a:spcPct val="0"/>
              </a:spcAft>
              <a:buClr>
                <a:schemeClr val="accent1"/>
              </a:buClr>
              <a:tabLst>
                <a:tab pos="88900" algn="l"/>
              </a:tabLst>
              <a:defRPr sz="1600" kern="1200">
                <a:solidFill>
                  <a:schemeClr val="tx1"/>
                </a:solidFill>
                <a:latin typeface="+mn-lt"/>
                <a:ea typeface="MS PGothic" panose="020B0600070205080204" pitchFamily="34" charset="-128"/>
                <a:cs typeface="MS PGothic" charset="0"/>
              </a:defRPr>
            </a:lvl2pPr>
            <a:lvl3pPr marL="715963" indent="-90488" algn="l" rtl="0" eaLnBrk="1" fontAlgn="base" hangingPunct="1">
              <a:lnSpc>
                <a:spcPct val="120000"/>
              </a:lnSpc>
              <a:spcBef>
                <a:spcPts val="500"/>
              </a:spcBef>
              <a:spcAft>
                <a:spcPct val="0"/>
              </a:spcAft>
              <a:buClr>
                <a:schemeClr val="tx2"/>
              </a:buClr>
              <a:buFont typeface="Arial" charset="0"/>
              <a:buChar char="•"/>
              <a:defRPr sz="1400" kern="1200">
                <a:solidFill>
                  <a:schemeClr val="tx1"/>
                </a:solidFill>
                <a:latin typeface="+mn-lt"/>
                <a:ea typeface="MS PGothic" panose="020B0600070205080204" pitchFamily="34" charset="-128"/>
                <a:cs typeface="MS PGothic" charset="0"/>
              </a:defRPr>
            </a:lvl3pPr>
            <a:lvl4pPr marL="1074738" indent="-92075" algn="l" rtl="0" eaLnBrk="1" fontAlgn="base" hangingPunct="1">
              <a:lnSpc>
                <a:spcPct val="120000"/>
              </a:lnSpc>
              <a:spcBef>
                <a:spcPts val="500"/>
              </a:spcBef>
              <a:spcAft>
                <a:spcPct val="0"/>
              </a:spcAft>
              <a:buClr>
                <a:schemeClr val="tx2"/>
              </a:buClr>
              <a:buFont typeface="Arial" charset="0"/>
              <a:buChar char="-"/>
              <a:defRPr sz="1200" kern="1200">
                <a:solidFill>
                  <a:schemeClr val="tx1"/>
                </a:solidFill>
                <a:latin typeface="+mn-lt"/>
                <a:ea typeface="MS PGothic" panose="020B0600070205080204" pitchFamily="34" charset="-128"/>
                <a:cs typeface="MS PGothic" charset="0"/>
              </a:defRPr>
            </a:lvl4pPr>
            <a:lvl5pPr marL="1435100" indent="-88900" algn="l" rtl="0" eaLnBrk="1" fontAlgn="base" hangingPunct="1">
              <a:lnSpc>
                <a:spcPct val="120000"/>
              </a:lnSpc>
              <a:spcBef>
                <a:spcPts val="500"/>
              </a:spcBef>
              <a:spcAft>
                <a:spcPct val="0"/>
              </a:spcAft>
              <a:buFont typeface="Arial" charset="0"/>
              <a:buChar char="-"/>
              <a:defRPr sz="1200" kern="1200">
                <a:solidFill>
                  <a:schemeClr val="tx1"/>
                </a:solidFill>
                <a:latin typeface="+mn-lt"/>
                <a:ea typeface="MS PGothic" panose="020B0600070205080204" pitchFamily="34" charset="-128"/>
                <a:cs typeface="MS PGothic"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defTabSz="914400"/>
            <a:r>
              <a:rPr lang="fr-FR" sz="1600" u="sng" dirty="0"/>
              <a:t>Climat des affaires dans l’industrie manufacturière</a:t>
            </a:r>
          </a:p>
        </p:txBody>
      </p:sp>
      <p:pic>
        <p:nvPicPr>
          <p:cNvPr id="11" name="Image 10" descr="Une image contenant texte, Police, écriture manuscrite, ligne&#10;&#10;Le contenu généré par l’IA peut être incorrect.">
            <a:extLst>
              <a:ext uri="{FF2B5EF4-FFF2-40B4-BE49-F238E27FC236}">
                <a16:creationId xmlns:a16="http://schemas.microsoft.com/office/drawing/2014/main" id="{D2669BB8-49DC-39DB-C84E-E7909982C077}"/>
              </a:ext>
            </a:extLst>
          </p:cNvPr>
          <p:cNvPicPr>
            <a:picLocks noChangeAspect="1"/>
          </p:cNvPicPr>
          <p:nvPr/>
        </p:nvPicPr>
        <p:blipFill>
          <a:blip r:embed="rId2"/>
          <a:stretch>
            <a:fillRect/>
          </a:stretch>
        </p:blipFill>
        <p:spPr>
          <a:xfrm>
            <a:off x="4668982" y="2652264"/>
            <a:ext cx="4398425" cy="3772426"/>
          </a:xfrm>
          <a:prstGeom prst="rect">
            <a:avLst/>
          </a:prstGeom>
        </p:spPr>
      </p:pic>
      <p:sp>
        <p:nvSpPr>
          <p:cNvPr id="14" name="Rectangle 231">
            <a:extLst>
              <a:ext uri="{FF2B5EF4-FFF2-40B4-BE49-F238E27FC236}">
                <a16:creationId xmlns:a16="http://schemas.microsoft.com/office/drawing/2014/main" id="{F3FDD01D-9A56-502B-E47F-5B89CC63DBAA}"/>
              </a:ext>
            </a:extLst>
          </p:cNvPr>
          <p:cNvSpPr>
            <a:spLocks noChangeArrowheads="1"/>
          </p:cNvSpPr>
          <p:nvPr/>
        </p:nvSpPr>
        <p:spPr bwMode="auto">
          <a:xfrm>
            <a:off x="7869466" y="5336086"/>
            <a:ext cx="1067502"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800" i="1" dirty="0">
                <a:solidFill>
                  <a:schemeClr val="tx1">
                    <a:lumMod val="50000"/>
                  </a:schemeClr>
                </a:solidFill>
                <a:latin typeface="Arial"/>
              </a:rPr>
              <a:t>perspectives à 6 mois</a:t>
            </a:r>
          </a:p>
        </p:txBody>
      </p:sp>
      <p:sp>
        <p:nvSpPr>
          <p:cNvPr id="15" name="Rectangle 231">
            <a:extLst>
              <a:ext uri="{FF2B5EF4-FFF2-40B4-BE49-F238E27FC236}">
                <a16:creationId xmlns:a16="http://schemas.microsoft.com/office/drawing/2014/main" id="{E75F0FE9-B4E0-5FCF-8AAA-0BFC2DA24EF6}"/>
              </a:ext>
            </a:extLst>
          </p:cNvPr>
          <p:cNvSpPr>
            <a:spLocks noChangeArrowheads="1"/>
          </p:cNvSpPr>
          <p:nvPr/>
        </p:nvSpPr>
        <p:spPr bwMode="auto">
          <a:xfrm>
            <a:off x="5059189" y="2776229"/>
            <a:ext cx="3521028"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dirty="0">
                <a:solidFill>
                  <a:schemeClr val="tx1">
                    <a:lumMod val="50000"/>
                  </a:schemeClr>
                </a:solidFill>
                <a:latin typeface="Arial"/>
              </a:rPr>
              <a:t>2015 = 100</a:t>
            </a:r>
          </a:p>
        </p:txBody>
      </p:sp>
      <p:pic>
        <p:nvPicPr>
          <p:cNvPr id="7" name="Image 6" descr="Une image contenant texte, Tracé, ligne, capture d’écran&#10;&#10;Le contenu généré par l’IA peut être incorrect.">
            <a:extLst>
              <a:ext uri="{FF2B5EF4-FFF2-40B4-BE49-F238E27FC236}">
                <a16:creationId xmlns:a16="http://schemas.microsoft.com/office/drawing/2014/main" id="{DC8FFE01-6F1A-3E82-331D-0A80C7186065}"/>
              </a:ext>
            </a:extLst>
          </p:cNvPr>
          <p:cNvPicPr>
            <a:picLocks noChangeAspect="1"/>
          </p:cNvPicPr>
          <p:nvPr/>
        </p:nvPicPr>
        <p:blipFill>
          <a:blip r:embed="rId3"/>
          <a:stretch>
            <a:fillRect/>
          </a:stretch>
        </p:blipFill>
        <p:spPr>
          <a:xfrm>
            <a:off x="76593" y="2650238"/>
            <a:ext cx="4495276" cy="3762900"/>
          </a:xfrm>
          <a:prstGeom prst="rect">
            <a:avLst/>
          </a:prstGeom>
        </p:spPr>
      </p:pic>
      <p:sp>
        <p:nvSpPr>
          <p:cNvPr id="9" name="Rectangle 231">
            <a:extLst>
              <a:ext uri="{FF2B5EF4-FFF2-40B4-BE49-F238E27FC236}">
                <a16:creationId xmlns:a16="http://schemas.microsoft.com/office/drawing/2014/main" id="{A71D36A3-802D-C01A-280A-822791501CAB}"/>
              </a:ext>
            </a:extLst>
          </p:cNvPr>
          <p:cNvSpPr>
            <a:spLocks noChangeArrowheads="1"/>
          </p:cNvSpPr>
          <p:nvPr/>
        </p:nvSpPr>
        <p:spPr bwMode="auto">
          <a:xfrm>
            <a:off x="522634" y="2776229"/>
            <a:ext cx="274677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dirty="0">
                <a:solidFill>
                  <a:schemeClr val="tx1">
                    <a:lumMod val="50000"/>
                  </a:schemeClr>
                </a:solidFill>
                <a:latin typeface="Arial"/>
              </a:rPr>
              <a:t>janvier 2019 = 100 (moyenne mobile sur 3 mois)</a:t>
            </a:r>
          </a:p>
        </p:txBody>
      </p:sp>
    </p:spTree>
    <p:extLst>
      <p:ext uri="{BB962C8B-B14F-4D97-AF65-F5344CB8AC3E}">
        <p14:creationId xmlns:p14="http://schemas.microsoft.com/office/powerpoint/2010/main" val="3321284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8483A-B993-4BA5-E4FB-E254820941B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E4335E0-C408-14BE-D8B7-A0186240A8D4}"/>
              </a:ext>
            </a:extLst>
          </p:cNvPr>
          <p:cNvSpPr>
            <a:spLocks noGrp="1"/>
          </p:cNvSpPr>
          <p:nvPr>
            <p:ph type="title"/>
          </p:nvPr>
        </p:nvSpPr>
        <p:spPr>
          <a:xfrm>
            <a:off x="239806" y="359683"/>
            <a:ext cx="8776531" cy="581698"/>
          </a:xfrm>
        </p:spPr>
        <p:txBody>
          <a:bodyPr/>
          <a:lstStyle/>
          <a:p>
            <a:r>
              <a:rPr lang="fr-FR" sz="2100" dirty="0"/>
              <a:t>En France, la consommation reflue légèrement pour </a:t>
            </a:r>
            <a:br>
              <a:rPr lang="fr-FR" sz="2100" dirty="0"/>
            </a:br>
            <a:r>
              <a:rPr lang="fr-FR" sz="2100" dirty="0"/>
              <a:t>la première fois depuis 2012 (hors période COVID). </a:t>
            </a:r>
          </a:p>
        </p:txBody>
      </p:sp>
      <p:sp>
        <p:nvSpPr>
          <p:cNvPr id="3" name="Espace réservé du contenu 2">
            <a:extLst>
              <a:ext uri="{FF2B5EF4-FFF2-40B4-BE49-F238E27FC236}">
                <a16:creationId xmlns:a16="http://schemas.microsoft.com/office/drawing/2014/main" id="{EAD390A2-BFF3-718B-14AB-85FCDFB45029}"/>
              </a:ext>
            </a:extLst>
          </p:cNvPr>
          <p:cNvSpPr>
            <a:spLocks noGrp="1"/>
          </p:cNvSpPr>
          <p:nvPr>
            <p:ph idx="1"/>
          </p:nvPr>
        </p:nvSpPr>
        <p:spPr>
          <a:xfrm>
            <a:off x="521328" y="1648005"/>
            <a:ext cx="8874860" cy="341490"/>
          </a:xfrm>
        </p:spPr>
        <p:txBody>
          <a:bodyPr/>
          <a:lstStyle/>
          <a:p>
            <a:r>
              <a:rPr lang="fr-FR" sz="1800" dirty="0"/>
              <a:t>Consommation des ménages en biens et services en France</a:t>
            </a:r>
          </a:p>
          <a:p>
            <a:endParaRPr lang="fr-FR" dirty="0"/>
          </a:p>
        </p:txBody>
      </p:sp>
      <p:sp>
        <p:nvSpPr>
          <p:cNvPr id="5" name="Rectangle 231">
            <a:extLst>
              <a:ext uri="{FF2B5EF4-FFF2-40B4-BE49-F238E27FC236}">
                <a16:creationId xmlns:a16="http://schemas.microsoft.com/office/drawing/2014/main" id="{B6834843-5E32-1B56-FF25-03C37A2C8DDF}"/>
              </a:ext>
            </a:extLst>
          </p:cNvPr>
          <p:cNvSpPr>
            <a:spLocks noChangeArrowheads="1"/>
          </p:cNvSpPr>
          <p:nvPr/>
        </p:nvSpPr>
        <p:spPr bwMode="auto">
          <a:xfrm>
            <a:off x="7315371" y="6474101"/>
            <a:ext cx="1973322"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b="1" dirty="0">
                <a:solidFill>
                  <a:srgbClr val="005677"/>
                </a:solidFill>
                <a:latin typeface="Arial"/>
              </a:rPr>
              <a:t>Source : Insee</a:t>
            </a:r>
          </a:p>
        </p:txBody>
      </p:sp>
      <p:sp>
        <p:nvSpPr>
          <p:cNvPr id="8" name="Rectangle 231">
            <a:extLst>
              <a:ext uri="{FF2B5EF4-FFF2-40B4-BE49-F238E27FC236}">
                <a16:creationId xmlns:a16="http://schemas.microsoft.com/office/drawing/2014/main" id="{542E7894-7BF4-234F-F2B1-47C365F44A8B}"/>
              </a:ext>
            </a:extLst>
          </p:cNvPr>
          <p:cNvSpPr>
            <a:spLocks noChangeArrowheads="1"/>
          </p:cNvSpPr>
          <p:nvPr/>
        </p:nvSpPr>
        <p:spPr bwMode="auto">
          <a:xfrm>
            <a:off x="1278615" y="2374413"/>
            <a:ext cx="6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endParaRPr lang="fr-FR" altLang="fr-FR" sz="1000" b="1" dirty="0">
              <a:solidFill>
                <a:srgbClr val="005677"/>
              </a:solidFill>
              <a:latin typeface="Arial"/>
            </a:endParaRPr>
          </a:p>
        </p:txBody>
      </p:sp>
      <p:pic>
        <p:nvPicPr>
          <p:cNvPr id="9" name="Image 8">
            <a:extLst>
              <a:ext uri="{FF2B5EF4-FFF2-40B4-BE49-F238E27FC236}">
                <a16:creationId xmlns:a16="http://schemas.microsoft.com/office/drawing/2014/main" id="{38D84367-5B3A-0B0E-3EF7-847C9B003047}"/>
              </a:ext>
            </a:extLst>
          </p:cNvPr>
          <p:cNvPicPr>
            <a:picLocks noChangeAspect="1"/>
          </p:cNvPicPr>
          <p:nvPr/>
        </p:nvPicPr>
        <p:blipFill>
          <a:blip r:embed="rId2"/>
          <a:stretch>
            <a:fillRect/>
          </a:stretch>
        </p:blipFill>
        <p:spPr>
          <a:xfrm>
            <a:off x="704087" y="1989494"/>
            <a:ext cx="7918585" cy="4401893"/>
          </a:xfrm>
          <a:prstGeom prst="rect">
            <a:avLst/>
          </a:prstGeom>
        </p:spPr>
      </p:pic>
      <p:sp>
        <p:nvSpPr>
          <p:cNvPr id="10" name="Rectangle 231">
            <a:extLst>
              <a:ext uri="{FF2B5EF4-FFF2-40B4-BE49-F238E27FC236}">
                <a16:creationId xmlns:a16="http://schemas.microsoft.com/office/drawing/2014/main" id="{E0FA9340-8F32-1362-6F32-B5DF1EC38A50}"/>
              </a:ext>
            </a:extLst>
          </p:cNvPr>
          <p:cNvSpPr>
            <a:spLocks noChangeArrowheads="1"/>
          </p:cNvSpPr>
          <p:nvPr/>
        </p:nvSpPr>
        <p:spPr bwMode="auto">
          <a:xfrm>
            <a:off x="2193186" y="2205136"/>
            <a:ext cx="5122185"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100" dirty="0">
                <a:solidFill>
                  <a:schemeClr val="tx1">
                    <a:lumMod val="50000"/>
                  </a:schemeClr>
                </a:solidFill>
                <a:latin typeface="Arial"/>
              </a:rPr>
              <a:t>variation en glissement annuel</a:t>
            </a:r>
          </a:p>
        </p:txBody>
      </p:sp>
    </p:spTree>
    <p:extLst>
      <p:ext uri="{BB962C8B-B14F-4D97-AF65-F5344CB8AC3E}">
        <p14:creationId xmlns:p14="http://schemas.microsoft.com/office/powerpoint/2010/main" val="707321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8A8EF-50C2-1247-C484-5C5E51A9F7F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DDD6108-2566-4BCD-ED62-DC6106B69544}"/>
              </a:ext>
            </a:extLst>
          </p:cNvPr>
          <p:cNvSpPr>
            <a:spLocks noGrp="1"/>
          </p:cNvSpPr>
          <p:nvPr>
            <p:ph type="title"/>
          </p:nvPr>
        </p:nvSpPr>
        <p:spPr>
          <a:xfrm>
            <a:off x="411917" y="401878"/>
            <a:ext cx="8622690" cy="581698"/>
          </a:xfrm>
        </p:spPr>
        <p:txBody>
          <a:bodyPr/>
          <a:lstStyle/>
          <a:p>
            <a:r>
              <a:rPr lang="fr-FR" sz="2100" dirty="0"/>
              <a:t>Il faut dire que le taux d’épargne financière des Français dépasse sa norme de près du double.</a:t>
            </a:r>
          </a:p>
        </p:txBody>
      </p:sp>
      <p:sp>
        <p:nvSpPr>
          <p:cNvPr id="3" name="Espace réservé du contenu 2">
            <a:extLst>
              <a:ext uri="{FF2B5EF4-FFF2-40B4-BE49-F238E27FC236}">
                <a16:creationId xmlns:a16="http://schemas.microsoft.com/office/drawing/2014/main" id="{7CBE6CF1-CFB7-18C6-8D78-43AA3A09C144}"/>
              </a:ext>
            </a:extLst>
          </p:cNvPr>
          <p:cNvSpPr>
            <a:spLocks noGrp="1"/>
          </p:cNvSpPr>
          <p:nvPr>
            <p:ph idx="1"/>
          </p:nvPr>
        </p:nvSpPr>
        <p:spPr>
          <a:xfrm>
            <a:off x="411917" y="1543790"/>
            <a:ext cx="8320166" cy="401001"/>
          </a:xfrm>
        </p:spPr>
        <p:txBody>
          <a:bodyPr/>
          <a:lstStyle/>
          <a:p>
            <a:r>
              <a:rPr lang="fr-FR" sz="1800" dirty="0"/>
              <a:t>Taux d’épargne des ménages </a:t>
            </a:r>
          </a:p>
        </p:txBody>
      </p:sp>
      <p:sp>
        <p:nvSpPr>
          <p:cNvPr id="5" name="Rectangle 231">
            <a:extLst>
              <a:ext uri="{FF2B5EF4-FFF2-40B4-BE49-F238E27FC236}">
                <a16:creationId xmlns:a16="http://schemas.microsoft.com/office/drawing/2014/main" id="{F8CCCE42-9FBD-5D81-8AD4-B6EC22BECB2E}"/>
              </a:ext>
            </a:extLst>
          </p:cNvPr>
          <p:cNvSpPr>
            <a:spLocks noChangeArrowheads="1"/>
          </p:cNvSpPr>
          <p:nvPr/>
        </p:nvSpPr>
        <p:spPr bwMode="auto">
          <a:xfrm>
            <a:off x="7348195" y="6564930"/>
            <a:ext cx="872034"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b="1" dirty="0">
                <a:solidFill>
                  <a:srgbClr val="005677"/>
                </a:solidFill>
                <a:latin typeface="Arial"/>
              </a:rPr>
              <a:t>Source : Insee</a:t>
            </a:r>
          </a:p>
        </p:txBody>
      </p:sp>
      <p:sp>
        <p:nvSpPr>
          <p:cNvPr id="8" name="Rectangle 231">
            <a:extLst>
              <a:ext uri="{FF2B5EF4-FFF2-40B4-BE49-F238E27FC236}">
                <a16:creationId xmlns:a16="http://schemas.microsoft.com/office/drawing/2014/main" id="{2848A45B-7AF7-4B26-F2A0-CB2A25C9E609}"/>
              </a:ext>
            </a:extLst>
          </p:cNvPr>
          <p:cNvSpPr>
            <a:spLocks noChangeArrowheads="1"/>
          </p:cNvSpPr>
          <p:nvPr/>
        </p:nvSpPr>
        <p:spPr bwMode="auto">
          <a:xfrm>
            <a:off x="1278615" y="2374413"/>
            <a:ext cx="6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endParaRPr lang="fr-FR" altLang="fr-FR" sz="1000" b="1" dirty="0">
              <a:solidFill>
                <a:srgbClr val="005677"/>
              </a:solidFill>
              <a:latin typeface="Arial"/>
            </a:endParaRPr>
          </a:p>
        </p:txBody>
      </p:sp>
      <p:sp>
        <p:nvSpPr>
          <p:cNvPr id="11" name="Rectangle 231">
            <a:extLst>
              <a:ext uri="{FF2B5EF4-FFF2-40B4-BE49-F238E27FC236}">
                <a16:creationId xmlns:a16="http://schemas.microsoft.com/office/drawing/2014/main" id="{BBC37AAF-A0BC-18B3-50E4-BF74664ACBAB}"/>
              </a:ext>
            </a:extLst>
          </p:cNvPr>
          <p:cNvSpPr>
            <a:spLocks noChangeArrowheads="1"/>
          </p:cNvSpPr>
          <p:nvPr/>
        </p:nvSpPr>
        <p:spPr bwMode="auto">
          <a:xfrm>
            <a:off x="723363" y="6301505"/>
            <a:ext cx="5785181"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a:defRPr/>
            </a:pPr>
            <a:r>
              <a:rPr kumimoji="0" lang="fr-FR" altLang="fr-FR" sz="800" b="0" i="1" u="none" strike="noStrike" kern="1200" cap="none" spc="0" normalizeH="0" baseline="0" noProof="0" dirty="0">
                <a:ln>
                  <a:noFill/>
                </a:ln>
                <a:solidFill>
                  <a:srgbClr val="58595B">
                    <a:lumMod val="50000"/>
                  </a:srgbClr>
                </a:solidFill>
                <a:effectLst/>
                <a:uLnTx/>
                <a:uFillTx/>
                <a:latin typeface="Arial"/>
                <a:ea typeface="MS PGothic" charset="0"/>
                <a:cs typeface="Arial" panose="020B0604020202020204" pitchFamily="34" charset="0"/>
              </a:rPr>
              <a:t>*</a:t>
            </a:r>
            <a:r>
              <a:rPr lang="fr-FR" sz="750" i="1" dirty="0"/>
              <a:t>pour une très large part, remboursements de crédits liés aux investissements en logements</a:t>
            </a:r>
            <a:endParaRPr kumimoji="0" lang="fr-FR" altLang="fr-FR" sz="750" b="0" i="1" u="none" strike="noStrike" kern="1200" cap="none" spc="0" normalizeH="0" baseline="0" noProof="0" dirty="0">
              <a:ln>
                <a:noFill/>
              </a:ln>
              <a:solidFill>
                <a:srgbClr val="58595B">
                  <a:lumMod val="50000"/>
                </a:srgbClr>
              </a:solidFill>
              <a:effectLst/>
              <a:uLnTx/>
              <a:uFillTx/>
              <a:latin typeface="Arial"/>
              <a:ea typeface="MS PGothic" charset="0"/>
              <a:cs typeface="Arial" panose="020B0604020202020204" pitchFamily="34" charset="0"/>
            </a:endParaRPr>
          </a:p>
        </p:txBody>
      </p:sp>
      <p:pic>
        <p:nvPicPr>
          <p:cNvPr id="9" name="Image 8">
            <a:extLst>
              <a:ext uri="{FF2B5EF4-FFF2-40B4-BE49-F238E27FC236}">
                <a16:creationId xmlns:a16="http://schemas.microsoft.com/office/drawing/2014/main" id="{D80EA4C0-D070-ADC3-EE97-531609EC531D}"/>
              </a:ext>
            </a:extLst>
          </p:cNvPr>
          <p:cNvPicPr>
            <a:picLocks noChangeAspect="1"/>
          </p:cNvPicPr>
          <p:nvPr/>
        </p:nvPicPr>
        <p:blipFill>
          <a:blip r:embed="rId2"/>
          <a:stretch>
            <a:fillRect/>
          </a:stretch>
        </p:blipFill>
        <p:spPr>
          <a:xfrm>
            <a:off x="539998" y="1916169"/>
            <a:ext cx="7800438" cy="4249104"/>
          </a:xfrm>
          <a:prstGeom prst="rect">
            <a:avLst/>
          </a:prstGeom>
        </p:spPr>
      </p:pic>
      <p:sp>
        <p:nvSpPr>
          <p:cNvPr id="10" name="Rectangle 231">
            <a:extLst>
              <a:ext uri="{FF2B5EF4-FFF2-40B4-BE49-F238E27FC236}">
                <a16:creationId xmlns:a16="http://schemas.microsoft.com/office/drawing/2014/main" id="{FDFD06E4-1195-92D7-7B34-16892E9BF2DD}"/>
              </a:ext>
            </a:extLst>
          </p:cNvPr>
          <p:cNvSpPr>
            <a:spLocks noChangeArrowheads="1"/>
          </p:cNvSpPr>
          <p:nvPr/>
        </p:nvSpPr>
        <p:spPr bwMode="auto">
          <a:xfrm>
            <a:off x="723363" y="6182406"/>
            <a:ext cx="5785181"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a:defRPr/>
            </a:pPr>
            <a:r>
              <a:rPr kumimoji="0" lang="fr-FR" altLang="fr-FR" sz="800" b="0" i="1" u="none" strike="noStrike" kern="1200" cap="none" spc="0" normalizeH="0" baseline="0" noProof="0" dirty="0">
                <a:ln>
                  <a:noFill/>
                </a:ln>
                <a:solidFill>
                  <a:srgbClr val="58595B">
                    <a:lumMod val="50000"/>
                  </a:srgbClr>
                </a:solidFill>
                <a:effectLst/>
                <a:uLnTx/>
                <a:uFillTx/>
                <a:latin typeface="Arial"/>
                <a:ea typeface="MS PGothic" charset="0"/>
                <a:cs typeface="Arial" panose="020B0604020202020204" pitchFamily="34" charset="0"/>
              </a:rPr>
              <a:t>*</a:t>
            </a:r>
            <a:r>
              <a:rPr lang="fr-FR" sz="750" i="1" dirty="0"/>
              <a:t>T1 à T3</a:t>
            </a:r>
            <a:endParaRPr kumimoji="0" lang="fr-FR" altLang="fr-FR" sz="750" b="0" i="1" u="none" strike="noStrike" kern="1200" cap="none" spc="0" normalizeH="0" baseline="0" noProof="0" dirty="0">
              <a:ln>
                <a:noFill/>
              </a:ln>
              <a:solidFill>
                <a:srgbClr val="58595B">
                  <a:lumMod val="50000"/>
                </a:srgbClr>
              </a:solidFill>
              <a:effectLst/>
              <a:uLnTx/>
              <a:uFillTx/>
              <a:latin typeface="Arial"/>
              <a:ea typeface="MS PGothic" charset="0"/>
              <a:cs typeface="Arial" panose="020B0604020202020204" pitchFamily="34" charset="0"/>
            </a:endParaRPr>
          </a:p>
        </p:txBody>
      </p:sp>
      <p:sp>
        <p:nvSpPr>
          <p:cNvPr id="12" name="Rectangle 231">
            <a:extLst>
              <a:ext uri="{FF2B5EF4-FFF2-40B4-BE49-F238E27FC236}">
                <a16:creationId xmlns:a16="http://schemas.microsoft.com/office/drawing/2014/main" id="{DBF7273D-8BA8-EE21-4DA5-66C7E29E4814}"/>
              </a:ext>
            </a:extLst>
          </p:cNvPr>
          <p:cNvSpPr>
            <a:spLocks noChangeArrowheads="1"/>
          </p:cNvSpPr>
          <p:nvPr/>
        </p:nvSpPr>
        <p:spPr bwMode="auto">
          <a:xfrm>
            <a:off x="1197571" y="2018946"/>
            <a:ext cx="6586641"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100" dirty="0">
                <a:solidFill>
                  <a:schemeClr val="tx1">
                    <a:lumMod val="50000"/>
                  </a:schemeClr>
                </a:solidFill>
                <a:latin typeface="Arial"/>
              </a:rPr>
              <a:t>en % des revenus après prélèvements</a:t>
            </a:r>
          </a:p>
        </p:txBody>
      </p:sp>
    </p:spTree>
    <p:extLst>
      <p:ext uri="{BB962C8B-B14F-4D97-AF65-F5344CB8AC3E}">
        <p14:creationId xmlns:p14="http://schemas.microsoft.com/office/powerpoint/2010/main" val="409216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E3EA0-408B-FF46-1CF2-9C52D554DA8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EF2FFEE-ADE6-A339-7CB7-6A6F84BEB95F}"/>
              </a:ext>
            </a:extLst>
          </p:cNvPr>
          <p:cNvSpPr>
            <a:spLocks noGrp="1"/>
          </p:cNvSpPr>
          <p:nvPr>
            <p:ph type="title"/>
          </p:nvPr>
        </p:nvSpPr>
        <p:spPr>
          <a:xfrm>
            <a:off x="274017" y="444572"/>
            <a:ext cx="9054353" cy="581698"/>
          </a:xfrm>
        </p:spPr>
        <p:txBody>
          <a:bodyPr/>
          <a:lstStyle/>
          <a:p>
            <a:r>
              <a:rPr lang="fr-FR" sz="2100" dirty="0"/>
              <a:t>Les dépenses d’investissement des entreprises </a:t>
            </a:r>
            <a:br>
              <a:rPr lang="fr-FR" sz="2100" dirty="0"/>
            </a:br>
            <a:r>
              <a:rPr lang="fr-FR" sz="2100" dirty="0"/>
              <a:t>résistent grâce à la transition numérique.</a:t>
            </a:r>
          </a:p>
        </p:txBody>
      </p:sp>
      <p:sp>
        <p:nvSpPr>
          <p:cNvPr id="3" name="Espace réservé du contenu 2">
            <a:extLst>
              <a:ext uri="{FF2B5EF4-FFF2-40B4-BE49-F238E27FC236}">
                <a16:creationId xmlns:a16="http://schemas.microsoft.com/office/drawing/2014/main" id="{54A7D1F4-8DDD-47F1-BF59-1386D2063EFD}"/>
              </a:ext>
            </a:extLst>
          </p:cNvPr>
          <p:cNvSpPr>
            <a:spLocks noGrp="1"/>
          </p:cNvSpPr>
          <p:nvPr>
            <p:ph idx="1"/>
          </p:nvPr>
        </p:nvSpPr>
        <p:spPr>
          <a:xfrm>
            <a:off x="311564" y="1460358"/>
            <a:ext cx="8874860" cy="341490"/>
          </a:xfrm>
        </p:spPr>
        <p:txBody>
          <a:bodyPr/>
          <a:lstStyle/>
          <a:p>
            <a:r>
              <a:rPr lang="fr-FR" sz="1800" dirty="0"/>
              <a:t>Investissements des entreprises non financières en France</a:t>
            </a:r>
          </a:p>
        </p:txBody>
      </p:sp>
      <p:sp>
        <p:nvSpPr>
          <p:cNvPr id="5" name="Rectangle 231">
            <a:extLst>
              <a:ext uri="{FF2B5EF4-FFF2-40B4-BE49-F238E27FC236}">
                <a16:creationId xmlns:a16="http://schemas.microsoft.com/office/drawing/2014/main" id="{1E11F105-1255-3B8B-1570-A59E25711688}"/>
              </a:ext>
            </a:extLst>
          </p:cNvPr>
          <p:cNvSpPr>
            <a:spLocks noChangeArrowheads="1"/>
          </p:cNvSpPr>
          <p:nvPr/>
        </p:nvSpPr>
        <p:spPr bwMode="auto">
          <a:xfrm>
            <a:off x="7440152" y="6638585"/>
            <a:ext cx="90730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b="1" dirty="0">
                <a:solidFill>
                  <a:srgbClr val="005677"/>
                </a:solidFill>
                <a:latin typeface="Arial"/>
              </a:rPr>
              <a:t>Source : Insee </a:t>
            </a:r>
          </a:p>
        </p:txBody>
      </p:sp>
      <p:sp>
        <p:nvSpPr>
          <p:cNvPr id="8" name="Rectangle 231">
            <a:extLst>
              <a:ext uri="{FF2B5EF4-FFF2-40B4-BE49-F238E27FC236}">
                <a16:creationId xmlns:a16="http://schemas.microsoft.com/office/drawing/2014/main" id="{F23EF2AE-8A02-502D-E372-BCC98FCE4E21}"/>
              </a:ext>
            </a:extLst>
          </p:cNvPr>
          <p:cNvSpPr>
            <a:spLocks noChangeArrowheads="1"/>
          </p:cNvSpPr>
          <p:nvPr/>
        </p:nvSpPr>
        <p:spPr bwMode="auto">
          <a:xfrm>
            <a:off x="1278615" y="2374413"/>
            <a:ext cx="6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endParaRPr lang="fr-FR" altLang="fr-FR" sz="1000" b="1" dirty="0">
              <a:solidFill>
                <a:srgbClr val="005677"/>
              </a:solidFill>
              <a:latin typeface="Arial"/>
            </a:endParaRPr>
          </a:p>
        </p:txBody>
      </p:sp>
      <p:sp>
        <p:nvSpPr>
          <p:cNvPr id="31" name="Rectangle 231">
            <a:extLst>
              <a:ext uri="{FF2B5EF4-FFF2-40B4-BE49-F238E27FC236}">
                <a16:creationId xmlns:a16="http://schemas.microsoft.com/office/drawing/2014/main" id="{ED44D150-63AE-A646-5D28-D83976BC6094}"/>
              </a:ext>
            </a:extLst>
          </p:cNvPr>
          <p:cNvSpPr>
            <a:spLocks noChangeArrowheads="1"/>
          </p:cNvSpPr>
          <p:nvPr/>
        </p:nvSpPr>
        <p:spPr bwMode="auto">
          <a:xfrm>
            <a:off x="4801194" y="6263320"/>
            <a:ext cx="424285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900" i="1" dirty="0">
                <a:solidFill>
                  <a:schemeClr val="tx1">
                    <a:lumMod val="50000"/>
                  </a:schemeClr>
                </a:solidFill>
                <a:latin typeface="Arial"/>
              </a:rPr>
              <a:t>*</a:t>
            </a:r>
            <a:r>
              <a:rPr lang="fr-FR" altLang="fr-FR" sz="700" i="1" dirty="0">
                <a:solidFill>
                  <a:schemeClr val="tx1">
                    <a:lumMod val="50000"/>
                  </a:schemeClr>
                </a:solidFill>
                <a:latin typeface="Arial"/>
              </a:rPr>
              <a:t>ce poste recouvre pour l’essentiel les investissements en services aux entreprises : services d’ingénierie, d’architecture et de contrôle, services des notaires, etc.</a:t>
            </a:r>
          </a:p>
        </p:txBody>
      </p:sp>
      <p:sp>
        <p:nvSpPr>
          <p:cNvPr id="12" name="Espace réservé du contenu 2">
            <a:extLst>
              <a:ext uri="{FF2B5EF4-FFF2-40B4-BE49-F238E27FC236}">
                <a16:creationId xmlns:a16="http://schemas.microsoft.com/office/drawing/2014/main" id="{7178757E-9C9B-5069-BC52-DAAF78D670F9}"/>
              </a:ext>
            </a:extLst>
          </p:cNvPr>
          <p:cNvSpPr txBox="1">
            <a:spLocks/>
          </p:cNvSpPr>
          <p:nvPr/>
        </p:nvSpPr>
        <p:spPr bwMode="auto">
          <a:xfrm>
            <a:off x="1996082" y="1801848"/>
            <a:ext cx="2492059" cy="38259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marL="342900" indent="-342900" algn="l" rtl="0" eaLnBrk="1" fontAlgn="base" hangingPunct="1">
              <a:spcBef>
                <a:spcPct val="0"/>
              </a:spcBef>
              <a:spcAft>
                <a:spcPts val="2600"/>
              </a:spcAft>
              <a:defRPr sz="2000" b="1" kern="1200">
                <a:solidFill>
                  <a:schemeClr val="tx2"/>
                </a:solidFill>
                <a:latin typeface="+mn-lt"/>
                <a:ea typeface="MS PGothic" panose="020B0600070205080204" pitchFamily="34" charset="-128"/>
                <a:cs typeface="MS PGothic" charset="0"/>
              </a:defRPr>
            </a:lvl1pPr>
            <a:lvl2pPr marL="742950" indent="-285750" algn="l" rtl="0" eaLnBrk="1" fontAlgn="base" hangingPunct="1">
              <a:lnSpc>
                <a:spcPts val="2300"/>
              </a:lnSpc>
              <a:spcBef>
                <a:spcPts val="500"/>
              </a:spcBef>
              <a:spcAft>
                <a:spcPct val="0"/>
              </a:spcAft>
              <a:buClr>
                <a:schemeClr val="accent1"/>
              </a:buClr>
              <a:tabLst>
                <a:tab pos="88900" algn="l"/>
              </a:tabLst>
              <a:defRPr sz="1600" kern="1200">
                <a:solidFill>
                  <a:schemeClr val="tx1"/>
                </a:solidFill>
                <a:latin typeface="+mn-lt"/>
                <a:ea typeface="MS PGothic" panose="020B0600070205080204" pitchFamily="34" charset="-128"/>
                <a:cs typeface="MS PGothic" charset="0"/>
              </a:defRPr>
            </a:lvl2pPr>
            <a:lvl3pPr marL="715963" indent="-90488" algn="l" rtl="0" eaLnBrk="1" fontAlgn="base" hangingPunct="1">
              <a:lnSpc>
                <a:spcPct val="120000"/>
              </a:lnSpc>
              <a:spcBef>
                <a:spcPts val="500"/>
              </a:spcBef>
              <a:spcAft>
                <a:spcPct val="0"/>
              </a:spcAft>
              <a:buClr>
                <a:schemeClr val="tx2"/>
              </a:buClr>
              <a:buFont typeface="Arial" charset="0"/>
              <a:buChar char="•"/>
              <a:defRPr sz="1400" kern="1200">
                <a:solidFill>
                  <a:schemeClr val="tx1"/>
                </a:solidFill>
                <a:latin typeface="+mn-lt"/>
                <a:ea typeface="MS PGothic" panose="020B0600070205080204" pitchFamily="34" charset="-128"/>
                <a:cs typeface="MS PGothic" charset="0"/>
              </a:defRPr>
            </a:lvl3pPr>
            <a:lvl4pPr marL="1074738" indent="-92075" algn="l" rtl="0" eaLnBrk="1" fontAlgn="base" hangingPunct="1">
              <a:lnSpc>
                <a:spcPct val="120000"/>
              </a:lnSpc>
              <a:spcBef>
                <a:spcPts val="500"/>
              </a:spcBef>
              <a:spcAft>
                <a:spcPct val="0"/>
              </a:spcAft>
              <a:buClr>
                <a:schemeClr val="tx2"/>
              </a:buClr>
              <a:buFont typeface="Arial" charset="0"/>
              <a:buChar char="-"/>
              <a:defRPr sz="1200" kern="1200">
                <a:solidFill>
                  <a:schemeClr val="tx1"/>
                </a:solidFill>
                <a:latin typeface="+mn-lt"/>
                <a:ea typeface="MS PGothic" panose="020B0600070205080204" pitchFamily="34" charset="-128"/>
                <a:cs typeface="MS PGothic" charset="0"/>
              </a:defRPr>
            </a:lvl4pPr>
            <a:lvl5pPr marL="1435100" indent="-88900" algn="l" rtl="0" eaLnBrk="1" fontAlgn="base" hangingPunct="1">
              <a:lnSpc>
                <a:spcPct val="120000"/>
              </a:lnSpc>
              <a:spcBef>
                <a:spcPts val="500"/>
              </a:spcBef>
              <a:spcAft>
                <a:spcPct val="0"/>
              </a:spcAft>
              <a:buFont typeface="Arial" charset="0"/>
              <a:buChar char="-"/>
              <a:defRPr sz="1200" kern="1200">
                <a:solidFill>
                  <a:schemeClr val="tx1"/>
                </a:solidFill>
                <a:latin typeface="+mn-lt"/>
                <a:ea typeface="MS PGothic" panose="020B0600070205080204" pitchFamily="34" charset="-128"/>
                <a:cs typeface="MS PGothic"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400"/>
            <a:r>
              <a:rPr lang="fr-FR" sz="1600" u="sng" dirty="0"/>
              <a:t>Total</a:t>
            </a:r>
          </a:p>
        </p:txBody>
      </p:sp>
      <p:sp>
        <p:nvSpPr>
          <p:cNvPr id="13" name="Espace réservé du contenu 2">
            <a:extLst>
              <a:ext uri="{FF2B5EF4-FFF2-40B4-BE49-F238E27FC236}">
                <a16:creationId xmlns:a16="http://schemas.microsoft.com/office/drawing/2014/main" id="{0B34C585-A9EA-1D2A-52B2-0C2795967F6B}"/>
              </a:ext>
            </a:extLst>
          </p:cNvPr>
          <p:cNvSpPr txBox="1">
            <a:spLocks/>
          </p:cNvSpPr>
          <p:nvPr/>
        </p:nvSpPr>
        <p:spPr bwMode="auto">
          <a:xfrm>
            <a:off x="5809813" y="1801848"/>
            <a:ext cx="2608998" cy="34149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marL="342900" indent="-342900" algn="l" rtl="0" eaLnBrk="1" fontAlgn="base" hangingPunct="1">
              <a:spcBef>
                <a:spcPct val="0"/>
              </a:spcBef>
              <a:spcAft>
                <a:spcPts val="2600"/>
              </a:spcAft>
              <a:defRPr sz="2000" b="1" kern="1200">
                <a:solidFill>
                  <a:schemeClr val="tx2"/>
                </a:solidFill>
                <a:latin typeface="+mn-lt"/>
                <a:ea typeface="MS PGothic" panose="020B0600070205080204" pitchFamily="34" charset="-128"/>
                <a:cs typeface="MS PGothic" charset="0"/>
              </a:defRPr>
            </a:lvl1pPr>
            <a:lvl2pPr marL="742950" indent="-285750" algn="l" rtl="0" eaLnBrk="1" fontAlgn="base" hangingPunct="1">
              <a:lnSpc>
                <a:spcPts val="2300"/>
              </a:lnSpc>
              <a:spcBef>
                <a:spcPts val="500"/>
              </a:spcBef>
              <a:spcAft>
                <a:spcPct val="0"/>
              </a:spcAft>
              <a:buClr>
                <a:schemeClr val="accent1"/>
              </a:buClr>
              <a:tabLst>
                <a:tab pos="88900" algn="l"/>
              </a:tabLst>
              <a:defRPr sz="1600" kern="1200">
                <a:solidFill>
                  <a:schemeClr val="tx1"/>
                </a:solidFill>
                <a:latin typeface="+mn-lt"/>
                <a:ea typeface="MS PGothic" panose="020B0600070205080204" pitchFamily="34" charset="-128"/>
                <a:cs typeface="MS PGothic" charset="0"/>
              </a:defRPr>
            </a:lvl2pPr>
            <a:lvl3pPr marL="715963" indent="-90488" algn="l" rtl="0" eaLnBrk="1" fontAlgn="base" hangingPunct="1">
              <a:lnSpc>
                <a:spcPct val="120000"/>
              </a:lnSpc>
              <a:spcBef>
                <a:spcPts val="500"/>
              </a:spcBef>
              <a:spcAft>
                <a:spcPct val="0"/>
              </a:spcAft>
              <a:buClr>
                <a:schemeClr val="tx2"/>
              </a:buClr>
              <a:buFont typeface="Arial" charset="0"/>
              <a:buChar char="•"/>
              <a:defRPr sz="1400" kern="1200">
                <a:solidFill>
                  <a:schemeClr val="tx1"/>
                </a:solidFill>
                <a:latin typeface="+mn-lt"/>
                <a:ea typeface="MS PGothic" panose="020B0600070205080204" pitchFamily="34" charset="-128"/>
                <a:cs typeface="MS PGothic" charset="0"/>
              </a:defRPr>
            </a:lvl3pPr>
            <a:lvl4pPr marL="1074738" indent="-92075" algn="l" rtl="0" eaLnBrk="1" fontAlgn="base" hangingPunct="1">
              <a:lnSpc>
                <a:spcPct val="120000"/>
              </a:lnSpc>
              <a:spcBef>
                <a:spcPts val="500"/>
              </a:spcBef>
              <a:spcAft>
                <a:spcPct val="0"/>
              </a:spcAft>
              <a:buClr>
                <a:schemeClr val="tx2"/>
              </a:buClr>
              <a:buFont typeface="Arial" charset="0"/>
              <a:buChar char="-"/>
              <a:defRPr sz="1200" kern="1200">
                <a:solidFill>
                  <a:schemeClr val="tx1"/>
                </a:solidFill>
                <a:latin typeface="+mn-lt"/>
                <a:ea typeface="MS PGothic" panose="020B0600070205080204" pitchFamily="34" charset="-128"/>
                <a:cs typeface="MS PGothic" charset="0"/>
              </a:defRPr>
            </a:lvl4pPr>
            <a:lvl5pPr marL="1435100" indent="-88900" algn="l" rtl="0" eaLnBrk="1" fontAlgn="base" hangingPunct="1">
              <a:lnSpc>
                <a:spcPct val="120000"/>
              </a:lnSpc>
              <a:spcBef>
                <a:spcPts val="500"/>
              </a:spcBef>
              <a:spcAft>
                <a:spcPct val="0"/>
              </a:spcAft>
              <a:buFont typeface="Arial" charset="0"/>
              <a:buChar char="-"/>
              <a:defRPr sz="1200" kern="1200">
                <a:solidFill>
                  <a:schemeClr val="tx1"/>
                </a:solidFill>
                <a:latin typeface="+mn-lt"/>
                <a:ea typeface="MS PGothic" panose="020B0600070205080204" pitchFamily="34" charset="-128"/>
                <a:cs typeface="MS PGothic"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400"/>
            <a:r>
              <a:rPr lang="fr-FR" sz="1600" u="sng" dirty="0"/>
              <a:t>Par poste de dépense</a:t>
            </a:r>
          </a:p>
        </p:txBody>
      </p:sp>
      <p:pic>
        <p:nvPicPr>
          <p:cNvPr id="14" name="Image 13">
            <a:extLst>
              <a:ext uri="{FF2B5EF4-FFF2-40B4-BE49-F238E27FC236}">
                <a16:creationId xmlns:a16="http://schemas.microsoft.com/office/drawing/2014/main" id="{324755B1-8860-38BC-1F45-50B13B0DFC0C}"/>
              </a:ext>
            </a:extLst>
          </p:cNvPr>
          <p:cNvPicPr>
            <a:picLocks noChangeAspect="1"/>
          </p:cNvPicPr>
          <p:nvPr/>
        </p:nvPicPr>
        <p:blipFill>
          <a:blip r:embed="rId2"/>
          <a:stretch>
            <a:fillRect/>
          </a:stretch>
        </p:blipFill>
        <p:spPr>
          <a:xfrm>
            <a:off x="142257" y="2143338"/>
            <a:ext cx="4429743" cy="4143953"/>
          </a:xfrm>
          <a:prstGeom prst="rect">
            <a:avLst/>
          </a:prstGeom>
        </p:spPr>
      </p:pic>
      <p:sp>
        <p:nvSpPr>
          <p:cNvPr id="17" name="Rectangle 231">
            <a:extLst>
              <a:ext uri="{FF2B5EF4-FFF2-40B4-BE49-F238E27FC236}">
                <a16:creationId xmlns:a16="http://schemas.microsoft.com/office/drawing/2014/main" id="{0040FA72-B370-6249-65C9-6DE40BE9E4E6}"/>
              </a:ext>
            </a:extLst>
          </p:cNvPr>
          <p:cNvSpPr>
            <a:spLocks noChangeArrowheads="1"/>
          </p:cNvSpPr>
          <p:nvPr/>
        </p:nvSpPr>
        <p:spPr bwMode="auto">
          <a:xfrm>
            <a:off x="657283" y="2297469"/>
            <a:ext cx="222516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dirty="0">
                <a:solidFill>
                  <a:schemeClr val="tx1">
                    <a:lumMod val="50000"/>
                  </a:schemeClr>
                </a:solidFill>
                <a:latin typeface="Arial"/>
              </a:rPr>
              <a:t>T4 2019 = 100</a:t>
            </a:r>
          </a:p>
        </p:txBody>
      </p:sp>
      <p:pic>
        <p:nvPicPr>
          <p:cNvPr id="22" name="Image 21">
            <a:extLst>
              <a:ext uri="{FF2B5EF4-FFF2-40B4-BE49-F238E27FC236}">
                <a16:creationId xmlns:a16="http://schemas.microsoft.com/office/drawing/2014/main" id="{D03CAC27-4BA4-53F6-E310-3B24B5CD0B86}"/>
              </a:ext>
            </a:extLst>
          </p:cNvPr>
          <p:cNvPicPr>
            <a:picLocks noChangeAspect="1"/>
          </p:cNvPicPr>
          <p:nvPr/>
        </p:nvPicPr>
        <p:blipFill>
          <a:blip r:embed="rId3"/>
          <a:stretch>
            <a:fillRect/>
          </a:stretch>
        </p:blipFill>
        <p:spPr>
          <a:xfrm>
            <a:off x="4612064" y="2143338"/>
            <a:ext cx="4448796" cy="4115374"/>
          </a:xfrm>
          <a:prstGeom prst="rect">
            <a:avLst/>
          </a:prstGeom>
        </p:spPr>
      </p:pic>
      <p:sp>
        <p:nvSpPr>
          <p:cNvPr id="26" name="Rectangle 231">
            <a:extLst>
              <a:ext uri="{FF2B5EF4-FFF2-40B4-BE49-F238E27FC236}">
                <a16:creationId xmlns:a16="http://schemas.microsoft.com/office/drawing/2014/main" id="{FDF648AE-5CA3-D73B-1D1C-6F7F31C891BD}"/>
              </a:ext>
            </a:extLst>
          </p:cNvPr>
          <p:cNvSpPr>
            <a:spLocks noChangeArrowheads="1"/>
          </p:cNvSpPr>
          <p:nvPr/>
        </p:nvSpPr>
        <p:spPr bwMode="auto">
          <a:xfrm>
            <a:off x="5106079" y="2319699"/>
            <a:ext cx="222516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dirty="0">
                <a:solidFill>
                  <a:schemeClr val="tx1">
                    <a:lumMod val="50000"/>
                  </a:schemeClr>
                </a:solidFill>
                <a:latin typeface="Arial"/>
              </a:rPr>
              <a:t>T4 2019 = 100</a:t>
            </a:r>
          </a:p>
        </p:txBody>
      </p:sp>
      <p:sp>
        <p:nvSpPr>
          <p:cNvPr id="27" name="Rectangle 231">
            <a:extLst>
              <a:ext uri="{FF2B5EF4-FFF2-40B4-BE49-F238E27FC236}">
                <a16:creationId xmlns:a16="http://schemas.microsoft.com/office/drawing/2014/main" id="{8FE31C92-9230-8B7D-5B9E-35A6D10EC18F}"/>
              </a:ext>
            </a:extLst>
          </p:cNvPr>
          <p:cNvSpPr>
            <a:spLocks noChangeArrowheads="1"/>
          </p:cNvSpPr>
          <p:nvPr/>
        </p:nvSpPr>
        <p:spPr bwMode="auto">
          <a:xfrm>
            <a:off x="5269833" y="3302523"/>
            <a:ext cx="2770696"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200" b="1" dirty="0">
                <a:solidFill>
                  <a:schemeClr val="accent4"/>
                </a:solidFill>
                <a:latin typeface="Arial"/>
              </a:rPr>
              <a:t>Construction</a:t>
            </a:r>
          </a:p>
        </p:txBody>
      </p:sp>
      <p:cxnSp>
        <p:nvCxnSpPr>
          <p:cNvPr id="28" name="Connecteur droit avec flèche 27">
            <a:extLst>
              <a:ext uri="{FF2B5EF4-FFF2-40B4-BE49-F238E27FC236}">
                <a16:creationId xmlns:a16="http://schemas.microsoft.com/office/drawing/2014/main" id="{4A25452B-FD6F-5C0A-4064-0D573A435F64}"/>
              </a:ext>
            </a:extLst>
          </p:cNvPr>
          <p:cNvCxnSpPr>
            <a:cxnSpLocks/>
          </p:cNvCxnSpPr>
          <p:nvPr/>
        </p:nvCxnSpPr>
        <p:spPr>
          <a:xfrm>
            <a:off x="5716176" y="3536476"/>
            <a:ext cx="1326777" cy="502023"/>
          </a:xfrm>
          <a:prstGeom prst="straightConnector1">
            <a:avLst/>
          </a:prstGeom>
          <a:ln>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29" name="Rectangle 231">
            <a:extLst>
              <a:ext uri="{FF2B5EF4-FFF2-40B4-BE49-F238E27FC236}">
                <a16:creationId xmlns:a16="http://schemas.microsoft.com/office/drawing/2014/main" id="{DBE29A42-D2F9-31E1-9020-34A1008D17E2}"/>
              </a:ext>
            </a:extLst>
          </p:cNvPr>
          <p:cNvSpPr>
            <a:spLocks noChangeArrowheads="1"/>
          </p:cNvSpPr>
          <p:nvPr/>
        </p:nvSpPr>
        <p:spPr bwMode="auto">
          <a:xfrm>
            <a:off x="7329036" y="3258210"/>
            <a:ext cx="1089775"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200" b="1" dirty="0">
                <a:solidFill>
                  <a:schemeClr val="accent5">
                    <a:lumMod val="60000"/>
                    <a:lumOff val="40000"/>
                  </a:schemeClr>
                </a:solidFill>
                <a:latin typeface="Arial"/>
              </a:rPr>
              <a:t>R&amp;D, logiciels</a:t>
            </a:r>
          </a:p>
        </p:txBody>
      </p:sp>
      <p:sp>
        <p:nvSpPr>
          <p:cNvPr id="30" name="Rectangle 231">
            <a:extLst>
              <a:ext uri="{FF2B5EF4-FFF2-40B4-BE49-F238E27FC236}">
                <a16:creationId xmlns:a16="http://schemas.microsoft.com/office/drawing/2014/main" id="{D53CF070-F05B-D24A-B50E-A39D6FD664A0}"/>
              </a:ext>
            </a:extLst>
          </p:cNvPr>
          <p:cNvSpPr>
            <a:spLocks noChangeArrowheads="1"/>
          </p:cNvSpPr>
          <p:nvPr/>
        </p:nvSpPr>
        <p:spPr bwMode="auto">
          <a:xfrm>
            <a:off x="8048585" y="3900699"/>
            <a:ext cx="1580963"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100" b="1" dirty="0">
                <a:solidFill>
                  <a:srgbClr val="00B050"/>
                </a:solidFill>
                <a:latin typeface="Arial"/>
              </a:rPr>
              <a:t>Autres*</a:t>
            </a:r>
          </a:p>
        </p:txBody>
      </p:sp>
      <p:sp>
        <p:nvSpPr>
          <p:cNvPr id="32" name="Rectangle 231">
            <a:extLst>
              <a:ext uri="{FF2B5EF4-FFF2-40B4-BE49-F238E27FC236}">
                <a16:creationId xmlns:a16="http://schemas.microsoft.com/office/drawing/2014/main" id="{3F4182AE-8980-BE13-4B54-64B1086FCE17}"/>
              </a:ext>
            </a:extLst>
          </p:cNvPr>
          <p:cNvSpPr>
            <a:spLocks noChangeArrowheads="1"/>
          </p:cNvSpPr>
          <p:nvPr/>
        </p:nvSpPr>
        <p:spPr bwMode="auto">
          <a:xfrm>
            <a:off x="7329036" y="4780617"/>
            <a:ext cx="2770696"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200" b="1" dirty="0">
                <a:solidFill>
                  <a:srgbClr val="C00000"/>
                </a:solidFill>
                <a:latin typeface="Arial"/>
              </a:rPr>
              <a:t>Biens manufacturés</a:t>
            </a:r>
          </a:p>
        </p:txBody>
      </p:sp>
    </p:spTree>
    <p:extLst>
      <p:ext uri="{BB962C8B-B14F-4D97-AF65-F5344CB8AC3E}">
        <p14:creationId xmlns:p14="http://schemas.microsoft.com/office/powerpoint/2010/main" val="1757897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7F314C-1ECB-53DD-4DEF-616926E57E6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67A09EE-7E37-E36B-9869-7D47F55B08B4}"/>
              </a:ext>
            </a:extLst>
          </p:cNvPr>
          <p:cNvSpPr>
            <a:spLocks noGrp="1"/>
          </p:cNvSpPr>
          <p:nvPr>
            <p:ph type="title"/>
          </p:nvPr>
        </p:nvSpPr>
        <p:spPr>
          <a:xfrm>
            <a:off x="260653" y="545081"/>
            <a:ext cx="8744801" cy="581698"/>
          </a:xfrm>
        </p:spPr>
        <p:txBody>
          <a:bodyPr/>
          <a:lstStyle/>
          <a:p>
            <a:r>
              <a:rPr lang="fr-FR" sz="2100" dirty="0"/>
              <a:t>alourdissement des charges d’intérêt des entreprises.</a:t>
            </a:r>
          </a:p>
        </p:txBody>
      </p:sp>
      <p:sp>
        <p:nvSpPr>
          <p:cNvPr id="3" name="Espace réservé du contenu 2">
            <a:extLst>
              <a:ext uri="{FF2B5EF4-FFF2-40B4-BE49-F238E27FC236}">
                <a16:creationId xmlns:a16="http://schemas.microsoft.com/office/drawing/2014/main" id="{28C80CEA-24A6-48EC-AEC8-A98A3370D028}"/>
              </a:ext>
            </a:extLst>
          </p:cNvPr>
          <p:cNvSpPr>
            <a:spLocks noGrp="1"/>
          </p:cNvSpPr>
          <p:nvPr>
            <p:ph idx="1"/>
          </p:nvPr>
        </p:nvSpPr>
        <p:spPr>
          <a:xfrm>
            <a:off x="138544" y="1562022"/>
            <a:ext cx="8866911" cy="401001"/>
          </a:xfrm>
        </p:spPr>
        <p:txBody>
          <a:bodyPr/>
          <a:lstStyle/>
          <a:p>
            <a:r>
              <a:rPr lang="fr-FR" sz="1800" dirty="0"/>
              <a:t>Partage de l’excédent brut d’exploitation des sociétés non financières en France</a:t>
            </a:r>
          </a:p>
        </p:txBody>
      </p:sp>
      <p:sp>
        <p:nvSpPr>
          <p:cNvPr id="5" name="Rectangle 231">
            <a:extLst>
              <a:ext uri="{FF2B5EF4-FFF2-40B4-BE49-F238E27FC236}">
                <a16:creationId xmlns:a16="http://schemas.microsoft.com/office/drawing/2014/main" id="{3236FE7D-0A6D-863E-B303-584632CDF3DB}"/>
              </a:ext>
            </a:extLst>
          </p:cNvPr>
          <p:cNvSpPr>
            <a:spLocks noChangeArrowheads="1"/>
          </p:cNvSpPr>
          <p:nvPr/>
        </p:nvSpPr>
        <p:spPr bwMode="auto">
          <a:xfrm>
            <a:off x="7356821" y="6456262"/>
            <a:ext cx="872034"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b="1" dirty="0">
                <a:solidFill>
                  <a:srgbClr val="005677"/>
                </a:solidFill>
                <a:latin typeface="Arial"/>
              </a:rPr>
              <a:t>Source : Insee</a:t>
            </a:r>
          </a:p>
        </p:txBody>
      </p:sp>
      <p:sp>
        <p:nvSpPr>
          <p:cNvPr id="8" name="Rectangle 231">
            <a:extLst>
              <a:ext uri="{FF2B5EF4-FFF2-40B4-BE49-F238E27FC236}">
                <a16:creationId xmlns:a16="http://schemas.microsoft.com/office/drawing/2014/main" id="{88281D83-4833-8CF7-2963-BA3D3648FD76}"/>
              </a:ext>
            </a:extLst>
          </p:cNvPr>
          <p:cNvSpPr>
            <a:spLocks noChangeArrowheads="1"/>
          </p:cNvSpPr>
          <p:nvPr/>
        </p:nvSpPr>
        <p:spPr bwMode="auto">
          <a:xfrm>
            <a:off x="1278615" y="2374413"/>
            <a:ext cx="6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endParaRPr lang="fr-FR" altLang="fr-FR" sz="1000" b="1" dirty="0">
              <a:solidFill>
                <a:srgbClr val="005677"/>
              </a:solidFill>
              <a:latin typeface="Arial"/>
            </a:endParaRPr>
          </a:p>
        </p:txBody>
      </p:sp>
      <p:sp>
        <p:nvSpPr>
          <p:cNvPr id="9" name="Espace réservé du contenu 2">
            <a:extLst>
              <a:ext uri="{FF2B5EF4-FFF2-40B4-BE49-F238E27FC236}">
                <a16:creationId xmlns:a16="http://schemas.microsoft.com/office/drawing/2014/main" id="{319AE9B3-CFBD-0095-E376-429A239FE069}"/>
              </a:ext>
            </a:extLst>
          </p:cNvPr>
          <p:cNvSpPr txBox="1">
            <a:spLocks/>
          </p:cNvSpPr>
          <p:nvPr/>
        </p:nvSpPr>
        <p:spPr bwMode="auto">
          <a:xfrm>
            <a:off x="1278615" y="2049926"/>
            <a:ext cx="2608998" cy="34149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marL="342900" indent="-342900" algn="l" rtl="0" eaLnBrk="1" fontAlgn="base" hangingPunct="1">
              <a:spcBef>
                <a:spcPct val="0"/>
              </a:spcBef>
              <a:spcAft>
                <a:spcPts val="2600"/>
              </a:spcAft>
              <a:defRPr sz="2000" b="1" kern="1200">
                <a:solidFill>
                  <a:schemeClr val="tx2"/>
                </a:solidFill>
                <a:latin typeface="+mn-lt"/>
                <a:ea typeface="MS PGothic" panose="020B0600070205080204" pitchFamily="34" charset="-128"/>
                <a:cs typeface="MS PGothic" charset="0"/>
              </a:defRPr>
            </a:lvl1pPr>
            <a:lvl2pPr marL="742950" indent="-285750" algn="l" rtl="0" eaLnBrk="1" fontAlgn="base" hangingPunct="1">
              <a:lnSpc>
                <a:spcPts val="2300"/>
              </a:lnSpc>
              <a:spcBef>
                <a:spcPts val="500"/>
              </a:spcBef>
              <a:spcAft>
                <a:spcPct val="0"/>
              </a:spcAft>
              <a:buClr>
                <a:schemeClr val="accent1"/>
              </a:buClr>
              <a:tabLst>
                <a:tab pos="88900" algn="l"/>
              </a:tabLst>
              <a:defRPr sz="1600" kern="1200">
                <a:solidFill>
                  <a:schemeClr val="tx1"/>
                </a:solidFill>
                <a:latin typeface="+mn-lt"/>
                <a:ea typeface="MS PGothic" panose="020B0600070205080204" pitchFamily="34" charset="-128"/>
                <a:cs typeface="MS PGothic" charset="0"/>
              </a:defRPr>
            </a:lvl2pPr>
            <a:lvl3pPr marL="715963" indent="-90488" algn="l" rtl="0" eaLnBrk="1" fontAlgn="base" hangingPunct="1">
              <a:lnSpc>
                <a:spcPct val="120000"/>
              </a:lnSpc>
              <a:spcBef>
                <a:spcPts val="500"/>
              </a:spcBef>
              <a:spcAft>
                <a:spcPct val="0"/>
              </a:spcAft>
              <a:buClr>
                <a:schemeClr val="tx2"/>
              </a:buClr>
              <a:buFont typeface="Arial" charset="0"/>
              <a:buChar char="•"/>
              <a:defRPr sz="1400" kern="1200">
                <a:solidFill>
                  <a:schemeClr val="tx1"/>
                </a:solidFill>
                <a:latin typeface="+mn-lt"/>
                <a:ea typeface="MS PGothic" panose="020B0600070205080204" pitchFamily="34" charset="-128"/>
                <a:cs typeface="MS PGothic" charset="0"/>
              </a:defRPr>
            </a:lvl3pPr>
            <a:lvl4pPr marL="1074738" indent="-92075" algn="l" rtl="0" eaLnBrk="1" fontAlgn="base" hangingPunct="1">
              <a:lnSpc>
                <a:spcPct val="120000"/>
              </a:lnSpc>
              <a:spcBef>
                <a:spcPts val="500"/>
              </a:spcBef>
              <a:spcAft>
                <a:spcPct val="0"/>
              </a:spcAft>
              <a:buClr>
                <a:schemeClr val="tx2"/>
              </a:buClr>
              <a:buFont typeface="Arial" charset="0"/>
              <a:buChar char="-"/>
              <a:defRPr sz="1200" kern="1200">
                <a:solidFill>
                  <a:schemeClr val="tx1"/>
                </a:solidFill>
                <a:latin typeface="+mn-lt"/>
                <a:ea typeface="MS PGothic" panose="020B0600070205080204" pitchFamily="34" charset="-128"/>
                <a:cs typeface="MS PGothic" charset="0"/>
              </a:defRPr>
            </a:lvl4pPr>
            <a:lvl5pPr marL="1435100" indent="-88900" algn="l" rtl="0" eaLnBrk="1" fontAlgn="base" hangingPunct="1">
              <a:lnSpc>
                <a:spcPct val="120000"/>
              </a:lnSpc>
              <a:spcBef>
                <a:spcPts val="500"/>
              </a:spcBef>
              <a:spcAft>
                <a:spcPct val="0"/>
              </a:spcAft>
              <a:buFont typeface="Arial" charset="0"/>
              <a:buChar char="-"/>
              <a:defRPr sz="1200" kern="1200">
                <a:solidFill>
                  <a:schemeClr val="tx1"/>
                </a:solidFill>
                <a:latin typeface="+mn-lt"/>
                <a:ea typeface="MS PGothic" panose="020B0600070205080204" pitchFamily="34" charset="-128"/>
                <a:cs typeface="MS PGothic"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400"/>
            <a:r>
              <a:rPr lang="fr-FR" sz="1500" u="sng" dirty="0"/>
              <a:t>Moyenne 2005-2024</a:t>
            </a:r>
          </a:p>
        </p:txBody>
      </p:sp>
      <p:sp>
        <p:nvSpPr>
          <p:cNvPr id="11" name="Espace réservé du contenu 2">
            <a:extLst>
              <a:ext uri="{FF2B5EF4-FFF2-40B4-BE49-F238E27FC236}">
                <a16:creationId xmlns:a16="http://schemas.microsoft.com/office/drawing/2014/main" id="{830A1BC3-97E6-8F39-95E2-FA009F72205E}"/>
              </a:ext>
            </a:extLst>
          </p:cNvPr>
          <p:cNvSpPr txBox="1">
            <a:spLocks/>
          </p:cNvSpPr>
          <p:nvPr/>
        </p:nvSpPr>
        <p:spPr bwMode="auto">
          <a:xfrm>
            <a:off x="5376485" y="2058360"/>
            <a:ext cx="2852370" cy="34149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marL="342900" indent="-342900" algn="l" rtl="0" eaLnBrk="1" fontAlgn="base" hangingPunct="1">
              <a:spcBef>
                <a:spcPct val="0"/>
              </a:spcBef>
              <a:spcAft>
                <a:spcPts val="2600"/>
              </a:spcAft>
              <a:defRPr sz="2000" b="1" kern="1200">
                <a:solidFill>
                  <a:schemeClr val="tx2"/>
                </a:solidFill>
                <a:latin typeface="+mn-lt"/>
                <a:ea typeface="MS PGothic" panose="020B0600070205080204" pitchFamily="34" charset="-128"/>
                <a:cs typeface="MS PGothic" charset="0"/>
              </a:defRPr>
            </a:lvl1pPr>
            <a:lvl2pPr marL="742950" indent="-285750" algn="l" rtl="0" eaLnBrk="1" fontAlgn="base" hangingPunct="1">
              <a:lnSpc>
                <a:spcPts val="2300"/>
              </a:lnSpc>
              <a:spcBef>
                <a:spcPts val="500"/>
              </a:spcBef>
              <a:spcAft>
                <a:spcPct val="0"/>
              </a:spcAft>
              <a:buClr>
                <a:schemeClr val="accent1"/>
              </a:buClr>
              <a:tabLst>
                <a:tab pos="88900" algn="l"/>
              </a:tabLst>
              <a:defRPr sz="1600" kern="1200">
                <a:solidFill>
                  <a:schemeClr val="tx1"/>
                </a:solidFill>
                <a:latin typeface="+mn-lt"/>
                <a:ea typeface="MS PGothic" panose="020B0600070205080204" pitchFamily="34" charset="-128"/>
                <a:cs typeface="MS PGothic" charset="0"/>
              </a:defRPr>
            </a:lvl2pPr>
            <a:lvl3pPr marL="715963" indent="-90488" algn="l" rtl="0" eaLnBrk="1" fontAlgn="base" hangingPunct="1">
              <a:lnSpc>
                <a:spcPct val="120000"/>
              </a:lnSpc>
              <a:spcBef>
                <a:spcPts val="500"/>
              </a:spcBef>
              <a:spcAft>
                <a:spcPct val="0"/>
              </a:spcAft>
              <a:buClr>
                <a:schemeClr val="tx2"/>
              </a:buClr>
              <a:buFont typeface="Arial" charset="0"/>
              <a:buChar char="•"/>
              <a:defRPr sz="1400" kern="1200">
                <a:solidFill>
                  <a:schemeClr val="tx1"/>
                </a:solidFill>
                <a:latin typeface="+mn-lt"/>
                <a:ea typeface="MS PGothic" panose="020B0600070205080204" pitchFamily="34" charset="-128"/>
                <a:cs typeface="MS PGothic" charset="0"/>
              </a:defRPr>
            </a:lvl3pPr>
            <a:lvl4pPr marL="1074738" indent="-92075" algn="l" rtl="0" eaLnBrk="1" fontAlgn="base" hangingPunct="1">
              <a:lnSpc>
                <a:spcPct val="120000"/>
              </a:lnSpc>
              <a:spcBef>
                <a:spcPts val="500"/>
              </a:spcBef>
              <a:spcAft>
                <a:spcPct val="0"/>
              </a:spcAft>
              <a:buClr>
                <a:schemeClr val="tx2"/>
              </a:buClr>
              <a:buFont typeface="Arial" charset="0"/>
              <a:buChar char="-"/>
              <a:defRPr sz="1200" kern="1200">
                <a:solidFill>
                  <a:schemeClr val="tx1"/>
                </a:solidFill>
                <a:latin typeface="+mn-lt"/>
                <a:ea typeface="MS PGothic" panose="020B0600070205080204" pitchFamily="34" charset="-128"/>
                <a:cs typeface="MS PGothic" charset="0"/>
              </a:defRPr>
            </a:lvl4pPr>
            <a:lvl5pPr marL="1435100" indent="-88900" algn="l" rtl="0" eaLnBrk="1" fontAlgn="base" hangingPunct="1">
              <a:lnSpc>
                <a:spcPct val="120000"/>
              </a:lnSpc>
              <a:spcBef>
                <a:spcPts val="500"/>
              </a:spcBef>
              <a:spcAft>
                <a:spcPct val="0"/>
              </a:spcAft>
              <a:buFont typeface="Arial" charset="0"/>
              <a:buChar char="-"/>
              <a:defRPr sz="1200" kern="1200">
                <a:solidFill>
                  <a:schemeClr val="tx1"/>
                </a:solidFill>
                <a:latin typeface="+mn-lt"/>
                <a:ea typeface="MS PGothic" panose="020B0600070205080204" pitchFamily="34" charset="-128"/>
                <a:cs typeface="MS PGothic"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400"/>
            <a:r>
              <a:rPr lang="fr-FR" sz="1500" u="sng" dirty="0"/>
              <a:t>3 premiers trimestres de 2025</a:t>
            </a:r>
          </a:p>
        </p:txBody>
      </p:sp>
      <p:pic>
        <p:nvPicPr>
          <p:cNvPr id="18" name="Image 17">
            <a:extLst>
              <a:ext uri="{FF2B5EF4-FFF2-40B4-BE49-F238E27FC236}">
                <a16:creationId xmlns:a16="http://schemas.microsoft.com/office/drawing/2014/main" id="{AD846B22-83FA-B615-7597-F1711A26B4DB}"/>
              </a:ext>
            </a:extLst>
          </p:cNvPr>
          <p:cNvPicPr>
            <a:picLocks noChangeAspect="1"/>
          </p:cNvPicPr>
          <p:nvPr/>
        </p:nvPicPr>
        <p:blipFill>
          <a:blip r:embed="rId2"/>
          <a:stretch>
            <a:fillRect/>
          </a:stretch>
        </p:blipFill>
        <p:spPr>
          <a:xfrm>
            <a:off x="4572000" y="2528301"/>
            <a:ext cx="4433456" cy="3048425"/>
          </a:xfrm>
          <a:prstGeom prst="rect">
            <a:avLst/>
          </a:prstGeom>
        </p:spPr>
      </p:pic>
      <p:sp>
        <p:nvSpPr>
          <p:cNvPr id="20" name="Rectangle 231">
            <a:extLst>
              <a:ext uri="{FF2B5EF4-FFF2-40B4-BE49-F238E27FC236}">
                <a16:creationId xmlns:a16="http://schemas.microsoft.com/office/drawing/2014/main" id="{A7BA00B8-1B70-2FEE-F969-10186D72579E}"/>
              </a:ext>
            </a:extLst>
          </p:cNvPr>
          <p:cNvSpPr>
            <a:spLocks noChangeArrowheads="1"/>
          </p:cNvSpPr>
          <p:nvPr/>
        </p:nvSpPr>
        <p:spPr bwMode="auto">
          <a:xfrm>
            <a:off x="360345" y="5638615"/>
            <a:ext cx="6234821"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900" i="1" dirty="0">
                <a:solidFill>
                  <a:schemeClr val="tx1">
                    <a:lumMod val="50000"/>
                  </a:schemeClr>
                </a:solidFill>
                <a:latin typeface="Arial"/>
              </a:rPr>
              <a:t>*</a:t>
            </a:r>
            <a:r>
              <a:rPr lang="fr-FR" altLang="fr-FR" sz="750" i="1" dirty="0">
                <a:solidFill>
                  <a:schemeClr val="tx1">
                    <a:lumMod val="50000"/>
                  </a:schemeClr>
                </a:solidFill>
                <a:latin typeface="Arial"/>
              </a:rPr>
              <a:t>dividendes nets versés + bénéfices nets réinvestis d’IDE + loyers des terrains </a:t>
            </a:r>
          </a:p>
        </p:txBody>
      </p:sp>
      <p:sp>
        <p:nvSpPr>
          <p:cNvPr id="21" name="Rectangle 231">
            <a:extLst>
              <a:ext uri="{FF2B5EF4-FFF2-40B4-BE49-F238E27FC236}">
                <a16:creationId xmlns:a16="http://schemas.microsoft.com/office/drawing/2014/main" id="{81866613-88D2-15FF-5B21-B2546F4B2044}"/>
              </a:ext>
            </a:extLst>
          </p:cNvPr>
          <p:cNvSpPr>
            <a:spLocks noChangeArrowheads="1"/>
          </p:cNvSpPr>
          <p:nvPr/>
        </p:nvSpPr>
        <p:spPr bwMode="auto">
          <a:xfrm>
            <a:off x="360344" y="5807892"/>
            <a:ext cx="8783655"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900" i="1" dirty="0">
                <a:solidFill>
                  <a:schemeClr val="tx1">
                    <a:lumMod val="50000"/>
                  </a:schemeClr>
                </a:solidFill>
                <a:latin typeface="Arial"/>
              </a:rPr>
              <a:t>**</a:t>
            </a:r>
            <a:r>
              <a:rPr lang="fr-FR" altLang="fr-FR" sz="750" i="1" dirty="0">
                <a:solidFill>
                  <a:schemeClr val="tx1">
                    <a:lumMod val="50000"/>
                  </a:schemeClr>
                </a:solidFill>
                <a:latin typeface="Arial"/>
              </a:rPr>
              <a:t>prestations sociales versées au titre des régimes d’employeurs nettes des cotisations reçues, primes d’assurance-dommage nettes des indemnités reçues, autres transferts courants divers</a:t>
            </a:r>
          </a:p>
        </p:txBody>
      </p:sp>
      <p:pic>
        <p:nvPicPr>
          <p:cNvPr id="6" name="Image 5" descr="Une image contenant texte, capture d’écran, diagramme, Police&#10;&#10;Le contenu généré par l’IA peut être incorrect.">
            <a:extLst>
              <a:ext uri="{FF2B5EF4-FFF2-40B4-BE49-F238E27FC236}">
                <a16:creationId xmlns:a16="http://schemas.microsoft.com/office/drawing/2014/main" id="{A1C2E95A-AE19-50BE-4B98-9B051D11C69A}"/>
              </a:ext>
            </a:extLst>
          </p:cNvPr>
          <p:cNvPicPr>
            <a:picLocks noChangeAspect="1"/>
          </p:cNvPicPr>
          <p:nvPr/>
        </p:nvPicPr>
        <p:blipFill>
          <a:blip r:embed="rId3"/>
          <a:stretch>
            <a:fillRect/>
          </a:stretch>
        </p:blipFill>
        <p:spPr>
          <a:xfrm>
            <a:off x="60906" y="2528301"/>
            <a:ext cx="4433390" cy="3038899"/>
          </a:xfrm>
          <a:prstGeom prst="rect">
            <a:avLst/>
          </a:prstGeom>
        </p:spPr>
      </p:pic>
    </p:spTree>
    <p:extLst>
      <p:ext uri="{BB962C8B-B14F-4D97-AF65-F5344CB8AC3E}">
        <p14:creationId xmlns:p14="http://schemas.microsoft.com/office/powerpoint/2010/main" val="1478056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F73C48-A713-5315-EC64-69194C6F0DA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B033E11-9C41-E781-5CA5-F4519618F6F0}"/>
              </a:ext>
            </a:extLst>
          </p:cNvPr>
          <p:cNvSpPr>
            <a:spLocks noGrp="1"/>
          </p:cNvSpPr>
          <p:nvPr>
            <p:ph type="title"/>
          </p:nvPr>
        </p:nvSpPr>
        <p:spPr>
          <a:xfrm>
            <a:off x="159014" y="258708"/>
            <a:ext cx="9054353" cy="872547"/>
          </a:xfrm>
        </p:spPr>
        <p:txBody>
          <a:bodyPr/>
          <a:lstStyle/>
          <a:p>
            <a:r>
              <a:rPr lang="fr-FR" sz="2100" dirty="0"/>
              <a:t>la hausse de l’activité enregistrée en 2025 dans la métallurgie doit beaucoup à l’aéronautique (+ 13 % en volume selon les statistiques de l’Insee).</a:t>
            </a:r>
          </a:p>
        </p:txBody>
      </p:sp>
      <p:sp>
        <p:nvSpPr>
          <p:cNvPr id="3" name="Espace réservé du contenu 2">
            <a:extLst>
              <a:ext uri="{FF2B5EF4-FFF2-40B4-BE49-F238E27FC236}">
                <a16:creationId xmlns:a16="http://schemas.microsoft.com/office/drawing/2014/main" id="{950C2C9E-3AA2-AE90-83EF-0F6F4FECD2B0}"/>
              </a:ext>
            </a:extLst>
          </p:cNvPr>
          <p:cNvSpPr>
            <a:spLocks noGrp="1"/>
          </p:cNvSpPr>
          <p:nvPr>
            <p:ph idx="1"/>
          </p:nvPr>
        </p:nvSpPr>
        <p:spPr>
          <a:xfrm>
            <a:off x="311564" y="1460358"/>
            <a:ext cx="8874860" cy="341490"/>
          </a:xfrm>
        </p:spPr>
        <p:txBody>
          <a:bodyPr/>
          <a:lstStyle/>
          <a:p>
            <a:r>
              <a:rPr lang="fr-FR" sz="1800" dirty="0"/>
              <a:t>Production dans la métallurgie en France</a:t>
            </a:r>
          </a:p>
        </p:txBody>
      </p:sp>
      <p:sp>
        <p:nvSpPr>
          <p:cNvPr id="5" name="Rectangle 231">
            <a:extLst>
              <a:ext uri="{FF2B5EF4-FFF2-40B4-BE49-F238E27FC236}">
                <a16:creationId xmlns:a16="http://schemas.microsoft.com/office/drawing/2014/main" id="{A0501455-671C-D3B2-8A30-4C8E22DEFE48}"/>
              </a:ext>
            </a:extLst>
          </p:cNvPr>
          <p:cNvSpPr>
            <a:spLocks noChangeArrowheads="1"/>
          </p:cNvSpPr>
          <p:nvPr/>
        </p:nvSpPr>
        <p:spPr bwMode="auto">
          <a:xfrm>
            <a:off x="7082267" y="6519005"/>
            <a:ext cx="872034"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b="1" dirty="0">
                <a:solidFill>
                  <a:srgbClr val="005677"/>
                </a:solidFill>
                <a:latin typeface="Arial"/>
              </a:rPr>
              <a:t>Source : Insee</a:t>
            </a:r>
          </a:p>
        </p:txBody>
      </p:sp>
      <p:sp>
        <p:nvSpPr>
          <p:cNvPr id="8" name="Rectangle 231">
            <a:extLst>
              <a:ext uri="{FF2B5EF4-FFF2-40B4-BE49-F238E27FC236}">
                <a16:creationId xmlns:a16="http://schemas.microsoft.com/office/drawing/2014/main" id="{1122F20B-E504-E026-7144-09947164B611}"/>
              </a:ext>
            </a:extLst>
          </p:cNvPr>
          <p:cNvSpPr>
            <a:spLocks noChangeArrowheads="1"/>
          </p:cNvSpPr>
          <p:nvPr/>
        </p:nvSpPr>
        <p:spPr bwMode="auto">
          <a:xfrm>
            <a:off x="1278615" y="2374413"/>
            <a:ext cx="6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endParaRPr lang="fr-FR" altLang="fr-FR" sz="1000" b="1" dirty="0">
              <a:solidFill>
                <a:srgbClr val="005677"/>
              </a:solidFill>
              <a:latin typeface="Arial"/>
            </a:endParaRPr>
          </a:p>
        </p:txBody>
      </p:sp>
      <p:pic>
        <p:nvPicPr>
          <p:cNvPr id="16" name="Image 15" descr="Une image contenant texte, capture d’écran, Tracé, ligne&#10;&#10;Le contenu généré par l’IA peut être incorrect.">
            <a:extLst>
              <a:ext uri="{FF2B5EF4-FFF2-40B4-BE49-F238E27FC236}">
                <a16:creationId xmlns:a16="http://schemas.microsoft.com/office/drawing/2014/main" id="{6188CD60-201B-F39F-38C3-AC2104AF7E67}"/>
              </a:ext>
            </a:extLst>
          </p:cNvPr>
          <p:cNvPicPr>
            <a:picLocks noChangeAspect="1"/>
          </p:cNvPicPr>
          <p:nvPr/>
        </p:nvPicPr>
        <p:blipFill>
          <a:blip r:embed="rId2"/>
          <a:stretch>
            <a:fillRect/>
          </a:stretch>
        </p:blipFill>
        <p:spPr>
          <a:xfrm>
            <a:off x="221817" y="2247143"/>
            <a:ext cx="4420217" cy="3820058"/>
          </a:xfrm>
          <a:prstGeom prst="rect">
            <a:avLst/>
          </a:prstGeom>
        </p:spPr>
      </p:pic>
      <p:pic>
        <p:nvPicPr>
          <p:cNvPr id="18" name="Image 17" descr="Une image contenant texte, capture d’écran, nombre, Police&#10;&#10;Le contenu généré par l’IA peut être incorrect.">
            <a:extLst>
              <a:ext uri="{FF2B5EF4-FFF2-40B4-BE49-F238E27FC236}">
                <a16:creationId xmlns:a16="http://schemas.microsoft.com/office/drawing/2014/main" id="{5C4191D5-A3CA-B823-7D33-DCB84DCE0C8B}"/>
              </a:ext>
            </a:extLst>
          </p:cNvPr>
          <p:cNvPicPr>
            <a:picLocks noChangeAspect="1"/>
          </p:cNvPicPr>
          <p:nvPr/>
        </p:nvPicPr>
        <p:blipFill>
          <a:blip r:embed="rId3"/>
          <a:stretch>
            <a:fillRect/>
          </a:stretch>
        </p:blipFill>
        <p:spPr>
          <a:xfrm>
            <a:off x="4748993" y="2269450"/>
            <a:ext cx="4258269" cy="3781953"/>
          </a:xfrm>
          <a:prstGeom prst="rect">
            <a:avLst/>
          </a:prstGeom>
        </p:spPr>
      </p:pic>
      <p:sp>
        <p:nvSpPr>
          <p:cNvPr id="19" name="Rectangle 231">
            <a:extLst>
              <a:ext uri="{FF2B5EF4-FFF2-40B4-BE49-F238E27FC236}">
                <a16:creationId xmlns:a16="http://schemas.microsoft.com/office/drawing/2014/main" id="{4FE82B12-F1A6-52B2-1C85-E74137A578B9}"/>
              </a:ext>
            </a:extLst>
          </p:cNvPr>
          <p:cNvSpPr>
            <a:spLocks noChangeArrowheads="1"/>
          </p:cNvSpPr>
          <p:nvPr/>
        </p:nvSpPr>
        <p:spPr bwMode="auto">
          <a:xfrm>
            <a:off x="4764410" y="6051403"/>
            <a:ext cx="4242852"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900" i="1" dirty="0">
                <a:solidFill>
                  <a:schemeClr val="tx1">
                    <a:lumMod val="50000"/>
                  </a:schemeClr>
                </a:solidFill>
                <a:latin typeface="Arial"/>
              </a:rPr>
              <a:t>*</a:t>
            </a:r>
            <a:r>
              <a:rPr lang="fr-FR" altLang="fr-FR" sz="700" i="1" dirty="0">
                <a:solidFill>
                  <a:schemeClr val="tx1">
                    <a:lumMod val="50000"/>
                  </a:schemeClr>
                </a:solidFill>
                <a:latin typeface="Arial"/>
              </a:rPr>
              <a:t>sur la base de la moyenne des 11 premiers mois de 2025</a:t>
            </a:r>
          </a:p>
        </p:txBody>
      </p:sp>
      <p:sp>
        <p:nvSpPr>
          <p:cNvPr id="20" name="Rectangle 231">
            <a:extLst>
              <a:ext uri="{FF2B5EF4-FFF2-40B4-BE49-F238E27FC236}">
                <a16:creationId xmlns:a16="http://schemas.microsoft.com/office/drawing/2014/main" id="{554516B3-E556-35A1-5CB6-641F99356D09}"/>
              </a:ext>
            </a:extLst>
          </p:cNvPr>
          <p:cNvSpPr>
            <a:spLocks noChangeArrowheads="1"/>
          </p:cNvSpPr>
          <p:nvPr/>
        </p:nvSpPr>
        <p:spPr bwMode="auto">
          <a:xfrm>
            <a:off x="1058536" y="2428344"/>
            <a:ext cx="274677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dirty="0">
                <a:solidFill>
                  <a:schemeClr val="tx1">
                    <a:lumMod val="50000"/>
                  </a:schemeClr>
                </a:solidFill>
                <a:latin typeface="Arial"/>
              </a:rPr>
              <a:t>janvier 2008 = 100 (moyenne mobile sur 3 mois)</a:t>
            </a:r>
          </a:p>
        </p:txBody>
      </p:sp>
      <p:sp>
        <p:nvSpPr>
          <p:cNvPr id="21" name="Rectangle 231">
            <a:extLst>
              <a:ext uri="{FF2B5EF4-FFF2-40B4-BE49-F238E27FC236}">
                <a16:creationId xmlns:a16="http://schemas.microsoft.com/office/drawing/2014/main" id="{52198844-DC95-32DE-285F-20FF13CE7017}"/>
              </a:ext>
            </a:extLst>
          </p:cNvPr>
          <p:cNvSpPr>
            <a:spLocks noChangeArrowheads="1"/>
          </p:cNvSpPr>
          <p:nvPr/>
        </p:nvSpPr>
        <p:spPr bwMode="auto">
          <a:xfrm>
            <a:off x="5338687" y="2428344"/>
            <a:ext cx="274677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fr-FR" altLang="fr-FR" sz="1000" dirty="0">
                <a:solidFill>
                  <a:schemeClr val="tx1">
                    <a:lumMod val="50000"/>
                  </a:schemeClr>
                </a:solidFill>
                <a:latin typeface="Arial"/>
              </a:rPr>
              <a:t>variation en moyenne annuelle</a:t>
            </a:r>
          </a:p>
        </p:txBody>
      </p:sp>
    </p:spTree>
    <p:extLst>
      <p:ext uri="{BB962C8B-B14F-4D97-AF65-F5344CB8AC3E}">
        <p14:creationId xmlns:p14="http://schemas.microsoft.com/office/powerpoint/2010/main" val="39880170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TICKYSTYLE" val="page"/>
</p:tagLst>
</file>

<file path=ppt/theme/theme1.xml><?xml version="1.0" encoding="utf-8"?>
<a:theme xmlns:a="http://schemas.openxmlformats.org/drawingml/2006/main" name="modèle présentation_UIMM">
  <a:themeElements>
    <a:clrScheme name="UIMM">
      <a:dk1>
        <a:srgbClr val="58595B"/>
      </a:dk1>
      <a:lt1>
        <a:sysClr val="window" lastClr="FFFFFF"/>
      </a:lt1>
      <a:dk2>
        <a:srgbClr val="005677"/>
      </a:dk2>
      <a:lt2>
        <a:srgbClr val="E2051B"/>
      </a:lt2>
      <a:accent1>
        <a:srgbClr val="5B97B2"/>
      </a:accent1>
      <a:accent2>
        <a:srgbClr val="00A19C"/>
      </a:accent2>
      <a:accent3>
        <a:srgbClr val="FFBC3A"/>
      </a:accent3>
      <a:accent4>
        <a:srgbClr val="F17C0E"/>
      </a:accent4>
      <a:accent5>
        <a:srgbClr val="B41B82"/>
      </a:accent5>
      <a:accent6>
        <a:srgbClr val="7C2250"/>
      </a:accent6>
      <a:hlink>
        <a:srgbClr val="58595B"/>
      </a:hlink>
      <a:folHlink>
        <a:srgbClr val="58595B"/>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3_UIMM_POWERPOINT_TEMPLATE_V2.pot [Mode de compatibilité]" id="{35BDAA13-DE87-4D4A-B9A1-EC8B1BE1C129}" vid="{2264F496-7487-4738-9147-DD3747386E3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modèle présentation_UIMM</Template>
  <TotalTime>21805</TotalTime>
  <Words>870</Words>
  <Application>Microsoft Office PowerPoint</Application>
  <PresentationFormat>Affichage à l'écran (4:3)</PresentationFormat>
  <Paragraphs>104</Paragraphs>
  <Slides>16</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16</vt:i4>
      </vt:variant>
    </vt:vector>
  </HeadingPairs>
  <TitlesOfParts>
    <vt:vector size="20" baseType="lpstr">
      <vt:lpstr>Aptos</vt:lpstr>
      <vt:lpstr>Arial</vt:lpstr>
      <vt:lpstr>Times New Roman</vt:lpstr>
      <vt:lpstr>modèle présentation_UIMM</vt:lpstr>
      <vt:lpstr>Point de conjoncture </vt:lpstr>
      <vt:lpstr>Présentation PowerPoint</vt:lpstr>
      <vt:lpstr>Reconfiguration du commerce mondial. </vt:lpstr>
      <vt:lpstr>En Allemagne, une industrie toujours à la peine.  </vt:lpstr>
      <vt:lpstr>En France, la consommation reflue légèrement pour  la première fois depuis 2012 (hors période COVID). </vt:lpstr>
      <vt:lpstr>Il faut dire que le taux d’épargne financière des Français dépasse sa norme de près du double.</vt:lpstr>
      <vt:lpstr>Les dépenses d’investissement des entreprises  résistent grâce à la transition numérique.</vt:lpstr>
      <vt:lpstr>alourdissement des charges d’intérêt des entreprises.</vt:lpstr>
      <vt:lpstr>la hausse de l’activité enregistrée en 2025 dans la métallurgie doit beaucoup à l’aéronautique (+ 13 % en volume selon les statistiques de l’Insee).</vt:lpstr>
      <vt:lpstr>Contraction des effectifs salariés.  </vt:lpstr>
      <vt:lpstr>Une hétérogénéité sectorielle persistante. </vt:lpstr>
      <vt:lpstr>Depuis fin 2019, La moitié des régions a enregistré des créations nettes de postes et l’autre moitié des pertes.</vt:lpstr>
      <vt:lpstr>Une inflation de 1 % en 2025 et de 1,3 % attendue pour 2026. </vt:lpstr>
      <vt:lpstr>Dans le privé, Les salaires auront augmenté de 2 %  en 2025.</vt:lpstr>
      <vt:lpstr>L’économie française se maintiendrait en expansion. </vt:lpstr>
      <vt:lpstr>Présentation PowerPoint</vt:lpstr>
    </vt:vector>
  </TitlesOfParts>
  <Manager/>
  <Company>ADASE</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subject/>
  <dc:creator>YADDADEN Clotilde</dc:creator>
  <cp:keywords/>
  <dc:description/>
  <cp:lastModifiedBy>JAGOT Alexandre</cp:lastModifiedBy>
  <cp:revision>1269</cp:revision>
  <cp:lastPrinted>2019-11-14T13:55:59Z</cp:lastPrinted>
  <dcterms:created xsi:type="dcterms:W3CDTF">2017-07-05T12:17:44Z</dcterms:created>
  <dcterms:modified xsi:type="dcterms:W3CDTF">2026-01-13T14:52:24Z</dcterms:modified>
  <cp:category/>
</cp:coreProperties>
</file>