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43" r:id="rId2"/>
    <p:sldId id="3094" r:id="rId3"/>
    <p:sldId id="3369" r:id="rId4"/>
    <p:sldId id="3394" r:id="rId5"/>
    <p:sldId id="3397" r:id="rId6"/>
    <p:sldId id="3392" r:id="rId7"/>
    <p:sldId id="3364" r:id="rId8"/>
    <p:sldId id="3384" r:id="rId9"/>
    <p:sldId id="3379" r:id="rId10"/>
    <p:sldId id="3223" r:id="rId11"/>
    <p:sldId id="3383" r:id="rId12"/>
    <p:sldId id="3362" r:id="rId13"/>
    <p:sldId id="3277" r:id="rId14"/>
    <p:sldId id="3387" r:id="rId15"/>
    <p:sldId id="3391" r:id="rId16"/>
    <p:sldId id="3390" r:id="rId17"/>
    <p:sldId id="3385" r:id="rId18"/>
    <p:sldId id="3382" r:id="rId19"/>
    <p:sldId id="3380" r:id="rId20"/>
    <p:sldId id="3389" r:id="rId21"/>
    <p:sldId id="3372" r:id="rId22"/>
    <p:sldId id="3381" r:id="rId23"/>
    <p:sldId id="3377" r:id="rId24"/>
    <p:sldId id="268" r:id="rId25"/>
  </p:sldIdLst>
  <p:sldSz cx="9144000" cy="6858000" type="screen4x3"/>
  <p:notesSz cx="6797675" cy="9872663"/>
  <p:defaultTextStyle>
    <a:defPPr>
      <a:defRPr lang="en-US"/>
    </a:defPPr>
    <a:lvl1pPr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Section par défaut" id="{7940F68B-CB7D-417E-966D-786FC90525DB}">
          <p14:sldIdLst>
            <p14:sldId id="2843"/>
            <p14:sldId id="3094"/>
            <p14:sldId id="3369"/>
            <p14:sldId id="3394"/>
            <p14:sldId id="3397"/>
            <p14:sldId id="3392"/>
            <p14:sldId id="3364"/>
            <p14:sldId id="3384"/>
            <p14:sldId id="3379"/>
            <p14:sldId id="3223"/>
            <p14:sldId id="3383"/>
            <p14:sldId id="3362"/>
            <p14:sldId id="3277"/>
            <p14:sldId id="3387"/>
            <p14:sldId id="3391"/>
            <p14:sldId id="3390"/>
            <p14:sldId id="3385"/>
            <p14:sldId id="3382"/>
            <p14:sldId id="3380"/>
            <p14:sldId id="3389"/>
            <p14:sldId id="3372"/>
            <p14:sldId id="3381"/>
            <p14:sldId id="3377"/>
          </p14:sldIdLst>
        </p14:section>
        <p14:section name="Section sans titre" id="{D0C21EC8-F1B2-4FF5-A626-893AC3938838}">
          <p14:sldIdLst>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OT Alexandre" initials="JA" lastIdx="1" clrIdx="0">
    <p:extLst>
      <p:ext uri="{19B8F6BF-5375-455C-9EA6-DF929625EA0E}">
        <p15:presenceInfo xmlns:p15="http://schemas.microsoft.com/office/powerpoint/2012/main" userId="S::ajagot@uimm.com::2a8f74f4-6250-4d03-bcd0-9ae835483e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28D4"/>
    <a:srgbClr val="1323BD"/>
    <a:srgbClr val="FF66FF"/>
    <a:srgbClr val="111FA7"/>
    <a:srgbClr val="CC9900"/>
    <a:srgbClr val="336600"/>
    <a:srgbClr val="E167B5"/>
    <a:srgbClr val="0D1885"/>
    <a:srgbClr val="CC99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snapToGrid="0" showGuides="1">
      <p:cViewPr varScale="1">
        <p:scale>
          <a:sx n="107" d="100"/>
          <a:sy n="107" d="100"/>
        </p:scale>
        <p:origin x="190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4B41BA9A-F5B0-4448-909C-5871DF8B94DE}" type="datetimeFigureOut">
              <a:rPr lang="fr-FR" smtClean="0"/>
              <a:t>03/10/2024</a:t>
            </a:fld>
            <a:endParaRPr lang="fr-FR"/>
          </a:p>
        </p:txBody>
      </p:sp>
      <p:sp>
        <p:nvSpPr>
          <p:cNvPr id="4" name="Espace réservé de l'image des diapositives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D8D165A6-8FD8-44FE-B9F2-2297912CCCC2}" type="slidenum">
              <a:rPr lang="fr-FR" smtClean="0"/>
              <a:t>‹N°›</a:t>
            </a:fld>
            <a:endParaRPr lang="fr-FR"/>
          </a:p>
        </p:txBody>
      </p:sp>
    </p:spTree>
    <p:extLst>
      <p:ext uri="{BB962C8B-B14F-4D97-AF65-F5344CB8AC3E}">
        <p14:creationId xmlns:p14="http://schemas.microsoft.com/office/powerpoint/2010/main" val="132156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UVERTURE">
    <p:spTree>
      <p:nvGrpSpPr>
        <p:cNvPr id="1" name=""/>
        <p:cNvGrpSpPr/>
        <p:nvPr/>
      </p:nvGrpSpPr>
      <p:grpSpPr>
        <a:xfrm>
          <a:off x="0" y="0"/>
          <a:ext cx="0" cy="0"/>
          <a:chOff x="0" y="0"/>
          <a:chExt cx="0" cy="0"/>
        </a:xfrm>
      </p:grpSpPr>
      <p:sp>
        <p:nvSpPr>
          <p:cNvPr id="4" name="Rectangle 3"/>
          <p:cNvSpPr/>
          <p:nvPr/>
        </p:nvSpPr>
        <p:spPr>
          <a:xfrm>
            <a:off x="0" y="3438525"/>
            <a:ext cx="9144000" cy="3419475"/>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pic>
        <p:nvPicPr>
          <p:cNvPr id="5" name="Imag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16250" y="2082800"/>
            <a:ext cx="3111500" cy="2714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539750" y="5260631"/>
            <a:ext cx="8064500" cy="492443"/>
          </a:xfrm>
        </p:spPr>
        <p:txBody>
          <a:bodyPr lIns="88900" tIns="38100" rIns="88900" bIns="38100" anchor="b"/>
          <a:lstStyle>
            <a:lvl1pPr marL="0" indent="0" algn="ctr">
              <a:defRPr sz="3000" b="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539750" y="5749269"/>
            <a:ext cx="8064500" cy="549187"/>
          </a:xfrm>
        </p:spPr>
        <p:txBody>
          <a:bodyPr>
            <a:normAutofit/>
          </a:bodyPr>
          <a:lstStyle>
            <a:lvl1pPr marL="0" indent="0" algn="ctr">
              <a:buNone/>
              <a:defRPr sz="2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Tree>
    <p:extLst>
      <p:ext uri="{BB962C8B-B14F-4D97-AF65-F5344CB8AC3E}">
        <p14:creationId xmlns:p14="http://schemas.microsoft.com/office/powerpoint/2010/main" val="119141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3" name="Text Placeholder 2"/>
          <p:cNvSpPr>
            <a:spLocks noGrp="1"/>
          </p:cNvSpPr>
          <p:nvPr>
            <p:ph type="body" idx="1"/>
          </p:nvPr>
        </p:nvSpPr>
        <p:spPr>
          <a:xfrm>
            <a:off x="2278742" y="3122384"/>
            <a:ext cx="6325508" cy="2830182"/>
          </a:xfrm>
          <a:noFill/>
        </p:spPr>
        <p:txBody>
          <a:bodyPr numCol="2" spcCol="360000">
            <a:noAutofit/>
          </a:bodyPr>
          <a:lstStyle>
            <a:lvl1pPr marL="361950" indent="-361950">
              <a:spcAft>
                <a:spcPts val="600"/>
              </a:spcAft>
              <a:buFont typeface="+mj-lt"/>
              <a:buAutoNum type="arabicPeriod"/>
              <a:defRPr sz="18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Tree>
    <p:extLst>
      <p:ext uri="{BB962C8B-B14F-4D97-AF65-F5344CB8AC3E}">
        <p14:creationId xmlns:p14="http://schemas.microsoft.com/office/powerpoint/2010/main" val="128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ARTI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5" name="Espace réservé du texte 4"/>
          <p:cNvSpPr>
            <a:spLocks noGrp="1"/>
          </p:cNvSpPr>
          <p:nvPr>
            <p:ph type="body" sz="quarter" idx="10"/>
          </p:nvPr>
        </p:nvSpPr>
        <p:spPr bwMode="auto">
          <a:xfrm>
            <a:off x="2278742" y="3122383"/>
            <a:ext cx="6325508" cy="2973617"/>
          </a:xfrm>
          <a:noFill/>
          <a:ln/>
        </p:spPr>
        <p:txBody>
          <a:bodyPr>
            <a:noAutofit/>
          </a:bodyPr>
          <a:lstStyle>
            <a:lvl1pPr marL="358775" indent="-358775" algn="l">
              <a:lnSpc>
                <a:spcPct val="100000"/>
              </a:lnSpc>
              <a:spcBef>
                <a:spcPts val="0"/>
              </a:spcBef>
              <a:spcAft>
                <a:spcPts val="600"/>
              </a:spcAft>
              <a:buClr>
                <a:schemeClr val="bg1"/>
              </a:buClr>
              <a:buSzPct val="100000"/>
              <a:buFont typeface="+mj-lt"/>
              <a:buAutoNum type="arabicPeriod"/>
              <a:defRPr kumimoji="0" sz="1800" b="0" i="0" u="none" baseline="0">
                <a:solidFill>
                  <a:srgbClr val="FFFFFF"/>
                </a:solidFill>
                <a:latin typeface="Arial" panose="020B0604020202020204" pitchFamily="34" charset="0"/>
              </a:defRPr>
            </a:lvl1pPr>
            <a:lvl2pPr marL="6096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2pPr>
            <a:lvl3pPr marL="968375"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3pPr>
            <a:lvl4pPr marL="1325563"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4pPr>
            <a:lvl5pPr marL="16891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5pPr>
          </a:lstStyle>
          <a:p>
            <a:pPr lvl="0"/>
            <a:r>
              <a:rPr lang="fr-FR"/>
              <a:t>Modifiez les styles du texte du masque</a:t>
            </a:r>
          </a:p>
        </p:txBody>
      </p:sp>
    </p:spTree>
    <p:extLst>
      <p:ext uri="{BB962C8B-B14F-4D97-AF65-F5344CB8AC3E}">
        <p14:creationId xmlns:p14="http://schemas.microsoft.com/office/powerpoint/2010/main" val="22080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Content Placeholder 2"/>
          <p:cNvSpPr>
            <a:spLocks noGrp="1"/>
          </p:cNvSpPr>
          <p:nvPr>
            <p:ph idx="1"/>
          </p:nvPr>
        </p:nvSpPr>
        <p:spPr/>
        <p:txBody>
          <a:bodyPr/>
          <a:lstStyle>
            <a:lvl1pPr>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369839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E 1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4127250" cy="4564239"/>
          </a:xfrm>
        </p:spPr>
        <p:txBody>
          <a:bodyPr/>
          <a:lstStyle>
            <a:lvl1pPr marL="0" indent="0">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57246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IMAG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9286875" y="5842000"/>
            <a:ext cx="2206625" cy="1016000"/>
          </a:xfrm>
          <a:prstGeom prst="rect">
            <a:avLst/>
          </a:prstGeom>
          <a:solidFill>
            <a:schemeClr val="tx2"/>
          </a:solidFill>
          <a:ln>
            <a:noFill/>
          </a:ln>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8064250" cy="279803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Espace réservé pour une image  4"/>
          <p:cNvSpPr>
            <a:spLocks noGrp="1"/>
          </p:cNvSpPr>
          <p:nvPr>
            <p:ph type="pic" sz="quarter" idx="10"/>
          </p:nvPr>
        </p:nvSpPr>
        <p:spPr>
          <a:xfrm>
            <a:off x="0" y="4734000"/>
            <a:ext cx="9144000" cy="2124000"/>
          </a:xfrm>
          <a:solidFill>
            <a:schemeClr val="bg1">
              <a:lumMod val="95000"/>
            </a:schemeClr>
          </a:solidFill>
        </p:spPr>
        <p:txBody>
          <a:bodyPr rtlCol="0" anchor="ctr" anchorCtr="1">
            <a:normAutofit/>
          </a:bodyPr>
          <a:lstStyle>
            <a:lvl1pPr algn="ctr">
              <a:defRPr sz="1000"/>
            </a:lvl1pPr>
          </a:lstStyle>
          <a:p>
            <a:pPr lvl="0"/>
            <a:r>
              <a:rPr lang="fr-FR" noProof="0"/>
              <a:t>Cliquez sur l'icône pour ajouter une image</a:t>
            </a:r>
          </a:p>
        </p:txBody>
      </p:sp>
    </p:spTree>
    <p:extLst>
      <p:ext uri="{BB962C8B-B14F-4D97-AF65-F5344CB8AC3E}">
        <p14:creationId xmlns:p14="http://schemas.microsoft.com/office/powerpoint/2010/main" val="1115746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US 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1"/>
            <a:ext cx="8064250" cy="341490"/>
          </a:xfrm>
        </p:spPr>
        <p:txBody>
          <a:bodyPr/>
          <a:lstStyle/>
          <a:p>
            <a:pPr lvl="0"/>
            <a:r>
              <a:rPr lang="fr-FR"/>
              <a:t>Modifiez les styles du texte du masque</a:t>
            </a:r>
          </a:p>
        </p:txBody>
      </p:sp>
    </p:spTree>
    <p:extLst>
      <p:ext uri="{BB962C8B-B14F-4D97-AF65-F5344CB8AC3E}">
        <p14:creationId xmlns:p14="http://schemas.microsoft.com/office/powerpoint/2010/main" val="290786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UEL PLEINE PAGE">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9394825" y="5842000"/>
            <a:ext cx="1954213" cy="10160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8" name="Espace réservé pour une image  7"/>
          <p:cNvSpPr>
            <a:spLocks noGrp="1"/>
          </p:cNvSpPr>
          <p:nvPr>
            <p:ph type="pic" sz="quarter" idx="10"/>
          </p:nvPr>
        </p:nvSpPr>
        <p:spPr>
          <a:xfrm>
            <a:off x="0" y="1358900"/>
            <a:ext cx="9144000" cy="5499100"/>
          </a:xfrm>
          <a:solidFill>
            <a:schemeClr val="bg1">
              <a:lumMod val="95000"/>
            </a:schemeClr>
          </a:solidFill>
        </p:spPr>
        <p:txBody>
          <a:bodyPr rtlCol="0" anchor="ctr" anchorCtr="1">
            <a:noAutofit/>
          </a:bodyPr>
          <a:lstStyle>
            <a:lvl1pPr>
              <a:defRPr sz="1000"/>
            </a:lvl1pPr>
          </a:lstStyle>
          <a:p>
            <a:pPr lvl="0"/>
            <a:r>
              <a:rPr lang="fr-FR" noProof="0"/>
              <a:t>Cliquez sur l'icône pour ajouter une image</a:t>
            </a:r>
          </a:p>
        </p:txBody>
      </p:sp>
    </p:spTree>
    <p:extLst>
      <p:ext uri="{BB962C8B-B14F-4D97-AF65-F5344CB8AC3E}">
        <p14:creationId xmlns:p14="http://schemas.microsoft.com/office/powerpoint/2010/main" val="181199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ERNIERE DE COUVERTURE">
    <p:spTree>
      <p:nvGrpSpPr>
        <p:cNvPr id="1" name=""/>
        <p:cNvGrpSpPr/>
        <p:nvPr/>
      </p:nvGrpSpPr>
      <p:grpSpPr>
        <a:xfrm>
          <a:off x="0" y="0"/>
          <a:ext cx="0" cy="0"/>
          <a:chOff x="0" y="0"/>
          <a:chExt cx="0" cy="0"/>
        </a:xfrm>
      </p:grpSpPr>
      <p:sp>
        <p:nvSpPr>
          <p:cNvPr id="2" name="Rectangle 1"/>
          <p:cNvSpPr/>
          <p:nvPr/>
        </p:nvSpPr>
        <p:spPr>
          <a:xfrm>
            <a:off x="0" y="3403600"/>
            <a:ext cx="9144000" cy="3454400"/>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3" name="Rectangle 7"/>
          <p:cNvSpPr>
            <a:spLocks noChangeArrowheads="1"/>
          </p:cNvSpPr>
          <p:nvPr/>
        </p:nvSpPr>
        <p:spPr bwMode="auto">
          <a:xfrm>
            <a:off x="889000" y="2832100"/>
            <a:ext cx="457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b="1"/>
              <a:t>UIMM – </a:t>
            </a:r>
            <a:r>
              <a:rPr lang="fr-FR" sz="1200"/>
              <a:t>56 avenue de Wagram</a:t>
            </a:r>
          </a:p>
          <a:p>
            <a:pPr eaLnBrk="1" hangingPunct="1">
              <a:lnSpc>
                <a:spcPts val="1438"/>
              </a:lnSpc>
            </a:pPr>
            <a:r>
              <a:rPr lang="fr-FR" sz="1200"/>
              <a:t>75854 Paris cedex 17</a:t>
            </a:r>
          </a:p>
        </p:txBody>
      </p:sp>
      <p:sp>
        <p:nvSpPr>
          <p:cNvPr id="4" name="Rectangle 8"/>
          <p:cNvSpPr>
            <a:spLocks noChangeArrowheads="1"/>
          </p:cNvSpPr>
          <p:nvPr/>
        </p:nvSpPr>
        <p:spPr bwMode="auto">
          <a:xfrm>
            <a:off x="889000" y="3686175"/>
            <a:ext cx="457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dirty="0"/>
              <a:t>Tél. 01 40 54 21 04 </a:t>
            </a:r>
          </a:p>
          <a:p>
            <a:pPr eaLnBrk="1" hangingPunct="1">
              <a:lnSpc>
                <a:spcPts val="1438"/>
              </a:lnSpc>
            </a:pPr>
            <a:r>
              <a:rPr lang="fr-FR" sz="1200" dirty="0"/>
              <a:t>e-mail : ajagot@uimm.com</a:t>
            </a:r>
          </a:p>
        </p:txBody>
      </p:sp>
      <p:sp>
        <p:nvSpPr>
          <p:cNvPr id="5" name="Rectangle 11"/>
          <p:cNvSpPr>
            <a:spLocks noChangeArrowheads="1"/>
          </p:cNvSpPr>
          <p:nvPr/>
        </p:nvSpPr>
        <p:spPr bwMode="auto">
          <a:xfrm>
            <a:off x="889000" y="4267200"/>
            <a:ext cx="4572000" cy="420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1" hangingPunct="1">
              <a:lnSpc>
                <a:spcPts val="1438"/>
              </a:lnSpc>
            </a:pPr>
            <a:r>
              <a:rPr lang="fr-FR" sz="1200" b="1" dirty="0" err="1"/>
              <a:t>www.uimm.lafabriquedelavenir.fr</a:t>
            </a:r>
            <a:r>
              <a:rPr lang="fr-FR" sz="1200" b="1" dirty="0"/>
              <a:t> </a:t>
            </a:r>
          </a:p>
          <a:p>
            <a:pPr eaLnBrk="1" hangingPunct="1">
              <a:lnSpc>
                <a:spcPts val="1438"/>
              </a:lnSpc>
              <a:spcBef>
                <a:spcPts val="400"/>
              </a:spcBef>
            </a:pPr>
            <a:r>
              <a:rPr lang="fr-FR" sz="1200" b="1" dirty="0"/>
              <a:t>           @</a:t>
            </a:r>
            <a:r>
              <a:rPr lang="fr-FR" sz="1200" b="1" dirty="0" err="1"/>
              <a:t>uimm</a:t>
            </a:r>
            <a:endParaRPr lang="fr-FR" sz="1200" b="1" dirty="0"/>
          </a:p>
        </p:txBody>
      </p:sp>
      <p:pic>
        <p:nvPicPr>
          <p:cNvPr id="6" name="Image 1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112838" y="4498975"/>
            <a:ext cx="204787" cy="20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Imag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81063" y="4497388"/>
            <a:ext cx="204787" cy="206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84272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9144000" cy="13684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Placeholder 1"/>
          <p:cNvSpPr>
            <a:spLocks noGrp="1"/>
          </p:cNvSpPr>
          <p:nvPr>
            <p:ph type="title"/>
          </p:nvPr>
        </p:nvSpPr>
        <p:spPr>
          <a:xfrm>
            <a:off x="539750" y="508000"/>
            <a:ext cx="8064500" cy="346075"/>
          </a:xfrm>
          <a:prstGeom prst="rect">
            <a:avLst/>
          </a:prstGeom>
        </p:spPr>
        <p:txBody>
          <a:bodyPr vert="horz" wrap="square" lIns="0" tIns="0" rIns="0" bIns="0" rtlCol="0" anchor="t" anchorCtr="0">
            <a:spAutoFit/>
          </a:bodyPr>
          <a:lstStyle/>
          <a:p>
            <a:r>
              <a:rPr lang="fr-FR"/>
              <a:t>Modifiez le style du titre</a:t>
            </a:r>
            <a:endParaRPr lang="en-US" dirty="0"/>
          </a:p>
        </p:txBody>
      </p:sp>
      <p:sp>
        <p:nvSpPr>
          <p:cNvPr id="1028" name="Text Placeholder 2"/>
          <p:cNvSpPr>
            <a:spLocks noGrp="1" noChangeArrowheads="1"/>
          </p:cNvSpPr>
          <p:nvPr>
            <p:ph type="body" idx="1"/>
          </p:nvPr>
        </p:nvSpPr>
        <p:spPr bwMode="auto">
          <a:xfrm>
            <a:off x="539750" y="1716088"/>
            <a:ext cx="8064500" cy="4564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Rectangle 10"/>
          <p:cNvSpPr/>
          <p:nvPr/>
        </p:nvSpPr>
        <p:spPr>
          <a:xfrm>
            <a:off x="8423275" y="6478588"/>
            <a:ext cx="720725" cy="180975"/>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1030" name="ZoneTexte 13"/>
          <p:cNvSpPr txBox="1">
            <a:spLocks noChangeArrowheads="1"/>
          </p:cNvSpPr>
          <p:nvPr>
            <p:custDataLst>
              <p:tags r:id="rId11"/>
            </p:custDataLst>
          </p:nvPr>
        </p:nvSpPr>
        <p:spPr bwMode="auto">
          <a:xfrm>
            <a:off x="8423275" y="6499225"/>
            <a:ext cx="720725" cy="139700"/>
          </a:xfrm>
          <a:prstGeom prst="rect">
            <a:avLst/>
          </a:prstGeom>
          <a:noFill/>
          <a:ln>
            <a:noFill/>
          </a:ln>
        </p:spPr>
        <p:txBody>
          <a:bodyPr lIns="0" tIns="0" rIns="0" bIns="0" anchor="ct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fld id="{F15112E3-6FD7-914F-AE7B-631BF27CFAB5}" type="slidenum">
              <a:rPr lang="fr-FR" sz="900" smtClean="0"/>
              <a:pPr algn="ctr" eaLnBrk="1" hangingPunct="1">
                <a:defRPr/>
              </a:pPr>
              <a:t>‹N°›</a:t>
            </a:fld>
            <a:endParaRPr lang="fr-FR" sz="90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66" r:id="rId4"/>
    <p:sldLayoutId id="2147483767" r:id="rId5"/>
    <p:sldLayoutId id="2147483772" r:id="rId6"/>
    <p:sldLayoutId id="2147483768" r:id="rId7"/>
    <p:sldLayoutId id="2147483773" r:id="rId8"/>
    <p:sldLayoutId id="2147483774" r:id="rId9"/>
  </p:sldLayoutIdLst>
  <p:txStyles>
    <p:titleStyle>
      <a:lvl1pPr algn="l" rtl="0" eaLnBrk="1" fontAlgn="base" hangingPunct="1">
        <a:lnSpc>
          <a:spcPct val="90000"/>
        </a:lnSpc>
        <a:spcBef>
          <a:spcPct val="0"/>
        </a:spcBef>
        <a:spcAft>
          <a:spcPct val="0"/>
        </a:spcAft>
        <a:defRPr sz="2500" b="1" kern="1200" cap="all">
          <a:solidFill>
            <a:schemeClr val="bg1"/>
          </a:solidFill>
          <a:latin typeface="+mj-lt"/>
          <a:ea typeface="MS PGothic" panose="020B0600070205080204" pitchFamily="34" charset="-128"/>
          <a:cs typeface="MS PGothic" charset="0"/>
        </a:defRPr>
      </a:lvl1pPr>
      <a:lvl2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2pPr>
      <a:lvl3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3pPr>
      <a:lvl4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4pPr>
      <a:lvl5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5pPr>
      <a:lvl6pPr marL="4572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9pPr>
    </p:titleStyle>
    <p:bodyStyle>
      <a:lvl1pPr marL="342900" indent="-342900" algn="l" rtl="0" eaLnBrk="1" fontAlgn="base" hangingPunct="1">
        <a:spcBef>
          <a:spcPct val="0"/>
        </a:spcBef>
        <a:spcAft>
          <a:spcPts val="2600"/>
        </a:spcAft>
        <a:defRPr sz="2000" b="1" kern="1200">
          <a:solidFill>
            <a:schemeClr val="tx2"/>
          </a:solidFill>
          <a:latin typeface="+mn-lt"/>
          <a:ea typeface="MS PGothic" panose="020B0600070205080204" pitchFamily="34" charset="-128"/>
          <a:cs typeface="MS PGothic" charset="0"/>
        </a:defRPr>
      </a:lvl1pPr>
      <a:lvl2pPr marL="742950" indent="-285750" algn="l" rtl="0" eaLnBrk="1" fontAlgn="base" hangingPunct="1">
        <a:lnSpc>
          <a:spcPts val="2300"/>
        </a:lnSpc>
        <a:spcBef>
          <a:spcPts val="500"/>
        </a:spcBef>
        <a:spcAft>
          <a:spcPct val="0"/>
        </a:spcAft>
        <a:buClr>
          <a:schemeClr val="accent1"/>
        </a:buClr>
        <a:tabLst>
          <a:tab pos="88900" algn="l"/>
        </a:tabLst>
        <a:defRPr sz="1600" kern="1200">
          <a:solidFill>
            <a:schemeClr val="tx1"/>
          </a:solidFill>
          <a:latin typeface="+mn-lt"/>
          <a:ea typeface="MS PGothic" panose="020B0600070205080204" pitchFamily="34" charset="-128"/>
          <a:cs typeface="MS PGothic" charset="0"/>
        </a:defRPr>
      </a:lvl2pPr>
      <a:lvl3pPr marL="715963" indent="-90488" algn="l" rtl="0" eaLnBrk="1" fontAlgn="base" hangingPunct="1">
        <a:lnSpc>
          <a:spcPct val="120000"/>
        </a:lnSpc>
        <a:spcBef>
          <a:spcPts val="500"/>
        </a:spcBef>
        <a:spcAft>
          <a:spcPct val="0"/>
        </a:spcAft>
        <a:buClr>
          <a:schemeClr val="tx2"/>
        </a:buClr>
        <a:buFont typeface="Arial" charset="0"/>
        <a:buChar char="•"/>
        <a:defRPr sz="1400" kern="1200">
          <a:solidFill>
            <a:schemeClr val="tx1"/>
          </a:solidFill>
          <a:latin typeface="+mn-lt"/>
          <a:ea typeface="MS PGothic" panose="020B0600070205080204" pitchFamily="34" charset="-128"/>
          <a:cs typeface="MS PGothic" charset="0"/>
        </a:defRPr>
      </a:lvl3pPr>
      <a:lvl4pPr marL="1074738" indent="-92075" algn="l" rtl="0" eaLnBrk="1" fontAlgn="base" hangingPunct="1">
        <a:lnSpc>
          <a:spcPct val="120000"/>
        </a:lnSpc>
        <a:spcBef>
          <a:spcPts val="500"/>
        </a:spcBef>
        <a:spcAft>
          <a:spcPct val="0"/>
        </a:spcAft>
        <a:buClr>
          <a:schemeClr val="tx2"/>
        </a:buClr>
        <a:buFont typeface="Arial" charset="0"/>
        <a:buChar char="-"/>
        <a:defRPr sz="1200" kern="1200">
          <a:solidFill>
            <a:schemeClr val="tx1"/>
          </a:solidFill>
          <a:latin typeface="+mn-lt"/>
          <a:ea typeface="MS PGothic" panose="020B0600070205080204" pitchFamily="34" charset="-128"/>
          <a:cs typeface="MS PGothic" charset="0"/>
        </a:defRPr>
      </a:lvl4pPr>
      <a:lvl5pPr marL="1435100" indent="-88900" algn="l" rtl="0" eaLnBrk="1" fontAlgn="base" hangingPunct="1">
        <a:lnSpc>
          <a:spcPct val="120000"/>
        </a:lnSpc>
        <a:spcBef>
          <a:spcPts val="500"/>
        </a:spcBef>
        <a:spcAft>
          <a:spcPct val="0"/>
        </a:spcAft>
        <a:buFont typeface="Arial" charset="0"/>
        <a:buChar char="-"/>
        <a:defRPr sz="12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3"/>
          <p:cNvSpPr>
            <a:spLocks noGrp="1" noChangeArrowheads="1"/>
          </p:cNvSpPr>
          <p:nvPr>
            <p:ph type="ctrTitle"/>
          </p:nvPr>
        </p:nvSpPr>
        <p:spPr bwMode="auto">
          <a:xfrm>
            <a:off x="0" y="5020286"/>
            <a:ext cx="9144000" cy="852541"/>
          </a:xfrm>
        </p:spPr>
        <p:txBody>
          <a:bodyPr numCol="1" compatLnSpc="1">
            <a:prstTxWarp prst="textNoShape">
              <a:avLst/>
            </a:prstTxWarp>
          </a:bodyPr>
          <a:lstStyle/>
          <a:p>
            <a:r>
              <a:rPr lang="fr-FR" sz="2800" cap="none" dirty="0">
                <a:latin typeface="Arial" charset="0"/>
                <a:ea typeface="MS PGothic" charset="0"/>
              </a:rPr>
              <a:t>Situation économique en France</a:t>
            </a:r>
            <a:br>
              <a:rPr lang="fr-FR" sz="2800" cap="none" dirty="0">
                <a:latin typeface="Arial" charset="0"/>
                <a:ea typeface="MS PGothic" charset="0"/>
              </a:rPr>
            </a:br>
            <a:endParaRPr lang="fr-FR" sz="2800" cap="none" dirty="0">
              <a:latin typeface="Arial" charset="0"/>
              <a:ea typeface="MS PGothic" charset="0"/>
            </a:endParaRPr>
          </a:p>
        </p:txBody>
      </p:sp>
      <p:sp>
        <p:nvSpPr>
          <p:cNvPr id="8195" name="Espace réservé de la date 3"/>
          <p:cNvSpPr txBox="1">
            <a:spLocks noChangeArrowheads="1"/>
          </p:cNvSpPr>
          <p:nvPr/>
        </p:nvSpPr>
        <p:spPr bwMode="auto">
          <a:xfrm>
            <a:off x="539750" y="5545923"/>
            <a:ext cx="8064500"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600" dirty="0"/>
              <a:t>Octobre 2024</a:t>
            </a:r>
          </a:p>
          <a:p>
            <a:pPr algn="ctr" eaLnBrk="1" hangingPunct="1"/>
            <a:r>
              <a:rPr lang="fr-FR" sz="1800" dirty="0"/>
              <a:t> </a:t>
            </a:r>
          </a:p>
        </p:txBody>
      </p:sp>
      <p:sp>
        <p:nvSpPr>
          <p:cNvPr id="4" name="Espace réservé de la date 3">
            <a:extLst>
              <a:ext uri="{FF2B5EF4-FFF2-40B4-BE49-F238E27FC236}">
                <a16:creationId xmlns:a16="http://schemas.microsoft.com/office/drawing/2014/main" id="{2B2B2230-EA14-4FD8-BC35-3FD1805A9230}"/>
              </a:ext>
            </a:extLst>
          </p:cNvPr>
          <p:cNvSpPr txBox="1">
            <a:spLocks noChangeArrowheads="1"/>
          </p:cNvSpPr>
          <p:nvPr/>
        </p:nvSpPr>
        <p:spPr bwMode="auto">
          <a:xfrm>
            <a:off x="3896139" y="6623860"/>
            <a:ext cx="7935016"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100" dirty="0"/>
              <a:t>Service des études économiques</a:t>
            </a:r>
          </a:p>
          <a:p>
            <a:pPr algn="ctr" eaLnBrk="1" hangingPunct="1"/>
            <a:r>
              <a:rPr lang="fr-FR" sz="1800" dirty="0"/>
              <a:t> </a:t>
            </a:r>
          </a:p>
        </p:txBody>
      </p:sp>
    </p:spTree>
    <p:extLst>
      <p:ext uri="{BB962C8B-B14F-4D97-AF65-F5344CB8AC3E}">
        <p14:creationId xmlns:p14="http://schemas.microsoft.com/office/powerpoint/2010/main" val="109049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500"/>
                                  </p:stCondLst>
                                  <p:childTnLst>
                                    <p:set>
                                      <p:cBhvr>
                                        <p:cTn id="6" dur="1" fill="hold">
                                          <p:stCondLst>
                                            <p:cond delay="0"/>
                                          </p:stCondLst>
                                        </p:cTn>
                                        <p:tgtEl>
                                          <p:spTgt spid="8193"/>
                                        </p:tgtEl>
                                        <p:attrNameLst>
                                          <p:attrName>style.visibility</p:attrName>
                                        </p:attrNameLst>
                                      </p:cBhvr>
                                      <p:to>
                                        <p:strVal val="visible"/>
                                      </p:to>
                                    </p:set>
                                    <p:animEffect transition="in" filter="wipe(left)">
                                      <p:cBhvr>
                                        <p:cTn id="7" dur="1000"/>
                                        <p:tgtEl>
                                          <p:spTgt spid="8193"/>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8195"/>
                                        </p:tgtEl>
                                        <p:attrNameLst>
                                          <p:attrName>style.visibility</p:attrName>
                                        </p:attrNameLst>
                                      </p:cBhvr>
                                      <p:to>
                                        <p:strVal val="visible"/>
                                      </p:to>
                                    </p:set>
                                    <p:animEffect transition="in" filter="wipe(left)">
                                      <p:cBhvr>
                                        <p:cTn id="11" dur="1000"/>
                                        <p:tgtEl>
                                          <p:spTgt spid="8195"/>
                                        </p:tgtEl>
                                      </p:cBhvr>
                                    </p:animEffect>
                                  </p:childTnLst>
                                </p:cTn>
                              </p:par>
                            </p:childTnLst>
                          </p:cTn>
                        </p:par>
                        <p:par>
                          <p:cTn id="12" fill="hold">
                            <p:stCondLst>
                              <p:cond delay="3000"/>
                            </p:stCondLst>
                            <p:childTnLst>
                              <p:par>
                                <p:cTn id="13" presetID="22" presetClass="entr" presetSubtype="8" fill="hold" grpId="0"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P spid="8195"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9140" y="510988"/>
            <a:ext cx="8768154" cy="304699"/>
          </a:xfrm>
        </p:spPr>
        <p:txBody>
          <a:bodyPr/>
          <a:lstStyle/>
          <a:p>
            <a:r>
              <a:rPr lang="fr-FR" sz="2200" dirty="0"/>
              <a:t>la construction neuve reste largement déprimée.</a:t>
            </a:r>
          </a:p>
        </p:txBody>
      </p:sp>
      <p:sp>
        <p:nvSpPr>
          <p:cNvPr id="3" name="Espace réservé du contenu 2"/>
          <p:cNvSpPr>
            <a:spLocks noGrp="1"/>
          </p:cNvSpPr>
          <p:nvPr>
            <p:ph idx="1"/>
          </p:nvPr>
        </p:nvSpPr>
        <p:spPr>
          <a:xfrm>
            <a:off x="269140" y="1615630"/>
            <a:ext cx="8874860" cy="341490"/>
          </a:xfrm>
        </p:spPr>
        <p:txBody>
          <a:bodyPr/>
          <a:lstStyle/>
          <a:p>
            <a:r>
              <a:rPr lang="fr-FR" sz="1800" dirty="0"/>
              <a:t>Mises en chantier de logements en France</a:t>
            </a:r>
          </a:p>
          <a:p>
            <a:endParaRPr lang="fr-FR" dirty="0"/>
          </a:p>
        </p:txBody>
      </p:sp>
      <p:sp>
        <p:nvSpPr>
          <p:cNvPr id="5" name="Rectangle 231"/>
          <p:cNvSpPr>
            <a:spLocks noChangeArrowheads="1"/>
          </p:cNvSpPr>
          <p:nvPr/>
        </p:nvSpPr>
        <p:spPr bwMode="auto">
          <a:xfrm>
            <a:off x="3806466" y="6478957"/>
            <a:ext cx="451566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Conseil général de l’environnement et du développement durable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texte, ligne, Tracé, diagramme&#10;&#10;Description générée automatiquement">
            <a:extLst>
              <a:ext uri="{FF2B5EF4-FFF2-40B4-BE49-F238E27FC236}">
                <a16:creationId xmlns:a16="http://schemas.microsoft.com/office/drawing/2014/main" id="{851ADE2D-71B5-0E33-86E1-3AADCC946DC1}"/>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50356" y="1957120"/>
            <a:ext cx="8201974" cy="4389892"/>
          </a:xfrm>
          <a:prstGeom prst="rect">
            <a:avLst/>
          </a:prstGeom>
        </p:spPr>
      </p:pic>
      <p:sp>
        <p:nvSpPr>
          <p:cNvPr id="9" name="Rectangle 231">
            <a:extLst>
              <a:ext uri="{FF2B5EF4-FFF2-40B4-BE49-F238E27FC236}">
                <a16:creationId xmlns:a16="http://schemas.microsoft.com/office/drawing/2014/main" id="{6071BAA3-9747-C952-92D8-4DAAED93386A}"/>
              </a:ext>
            </a:extLst>
          </p:cNvPr>
          <p:cNvSpPr>
            <a:spLocks noChangeArrowheads="1"/>
          </p:cNvSpPr>
          <p:nvPr/>
        </p:nvSpPr>
        <p:spPr bwMode="auto">
          <a:xfrm>
            <a:off x="1045662" y="2139163"/>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moyenne mobile sur 3 mois</a:t>
            </a:r>
          </a:p>
        </p:txBody>
      </p:sp>
    </p:spTree>
    <p:extLst>
      <p:ext uri="{BB962C8B-B14F-4D97-AF65-F5344CB8AC3E}">
        <p14:creationId xmlns:p14="http://schemas.microsoft.com/office/powerpoint/2010/main" val="533642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0655" y="319635"/>
            <a:ext cx="8622690" cy="830997"/>
          </a:xfrm>
        </p:spPr>
        <p:txBody>
          <a:bodyPr/>
          <a:lstStyle/>
          <a:p>
            <a:r>
              <a:rPr lang="fr-FR" sz="2000" dirty="0"/>
              <a:t>Les flux de crédits se sont redressés en juillet. Le début d’une reprise à la faveur de la réduction de 50 points de base des taux d’emprunt depuis le début 2024 ?</a:t>
            </a:r>
          </a:p>
        </p:txBody>
      </p:sp>
      <p:sp>
        <p:nvSpPr>
          <p:cNvPr id="3" name="Espace réservé du contenu 2"/>
          <p:cNvSpPr>
            <a:spLocks noGrp="1"/>
          </p:cNvSpPr>
          <p:nvPr>
            <p:ph idx="1"/>
          </p:nvPr>
        </p:nvSpPr>
        <p:spPr>
          <a:xfrm>
            <a:off x="539997" y="1562022"/>
            <a:ext cx="8320166" cy="401001"/>
          </a:xfrm>
        </p:spPr>
        <p:txBody>
          <a:bodyPr/>
          <a:lstStyle/>
          <a:p>
            <a:r>
              <a:rPr lang="fr-FR" sz="1800" dirty="0"/>
              <a:t>Crédits nouveaux à l’habitat (hors renégociations)</a:t>
            </a:r>
          </a:p>
        </p:txBody>
      </p:sp>
      <p:sp>
        <p:nvSpPr>
          <p:cNvPr id="5" name="Rectangle 231"/>
          <p:cNvSpPr>
            <a:spLocks noChangeArrowheads="1"/>
          </p:cNvSpPr>
          <p:nvPr/>
        </p:nvSpPr>
        <p:spPr bwMode="auto">
          <a:xfrm>
            <a:off x="6334844" y="6474191"/>
            <a:ext cx="165429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Banque de France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texte, capture d’écran, ligne, Tracé&#10;&#10;Description générée automatiquement">
            <a:extLst>
              <a:ext uri="{FF2B5EF4-FFF2-40B4-BE49-F238E27FC236}">
                <a16:creationId xmlns:a16="http://schemas.microsoft.com/office/drawing/2014/main" id="{9DF9252F-497C-0BD2-27D3-8D521370E5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823" y="1891552"/>
            <a:ext cx="7797180" cy="4508729"/>
          </a:xfrm>
          <a:prstGeom prst="rect">
            <a:avLst/>
          </a:prstGeom>
        </p:spPr>
      </p:pic>
      <p:sp>
        <p:nvSpPr>
          <p:cNvPr id="10" name="Rectangle 231">
            <a:extLst>
              <a:ext uri="{FF2B5EF4-FFF2-40B4-BE49-F238E27FC236}">
                <a16:creationId xmlns:a16="http://schemas.microsoft.com/office/drawing/2014/main" id="{E61363C2-8C82-D56C-DCD4-CC7FFBB5340D}"/>
              </a:ext>
            </a:extLst>
          </p:cNvPr>
          <p:cNvSpPr>
            <a:spLocks noChangeArrowheads="1"/>
          </p:cNvSpPr>
          <p:nvPr/>
        </p:nvSpPr>
        <p:spPr bwMode="auto">
          <a:xfrm>
            <a:off x="1278615" y="2084079"/>
            <a:ext cx="35210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a:t>
            </a:r>
          </a:p>
        </p:txBody>
      </p:sp>
    </p:spTree>
    <p:extLst>
      <p:ext uri="{BB962C8B-B14F-4D97-AF65-F5344CB8AC3E}">
        <p14:creationId xmlns:p14="http://schemas.microsoft.com/office/powerpoint/2010/main" val="2590808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8735" y="457718"/>
            <a:ext cx="8622690" cy="581698"/>
          </a:xfrm>
        </p:spPr>
        <p:txBody>
          <a:bodyPr/>
          <a:lstStyle/>
          <a:p>
            <a:r>
              <a:rPr lang="fr-FR" sz="2100" dirty="0"/>
              <a:t>Repli des investissements productifs depuis trois trimestres…</a:t>
            </a:r>
          </a:p>
        </p:txBody>
      </p:sp>
      <p:sp>
        <p:nvSpPr>
          <p:cNvPr id="3" name="Espace réservé du contenu 2"/>
          <p:cNvSpPr>
            <a:spLocks noGrp="1"/>
          </p:cNvSpPr>
          <p:nvPr>
            <p:ph idx="1"/>
          </p:nvPr>
        </p:nvSpPr>
        <p:spPr>
          <a:xfrm>
            <a:off x="539997" y="1562022"/>
            <a:ext cx="8320166" cy="401001"/>
          </a:xfrm>
        </p:spPr>
        <p:txBody>
          <a:bodyPr/>
          <a:lstStyle/>
          <a:p>
            <a:r>
              <a:rPr lang="fr-FR" sz="1800" dirty="0"/>
              <a:t>Investissements des entreprises non financières</a:t>
            </a:r>
          </a:p>
        </p:txBody>
      </p:sp>
      <p:sp>
        <p:nvSpPr>
          <p:cNvPr id="5" name="Rectangle 231"/>
          <p:cNvSpPr>
            <a:spLocks noChangeArrowheads="1"/>
          </p:cNvSpPr>
          <p:nvPr/>
        </p:nvSpPr>
        <p:spPr bwMode="auto">
          <a:xfrm>
            <a:off x="7356821" y="6456262"/>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Tracé, ligne, diagramme, texte&#10;&#10;Description générée automatiquement">
            <a:extLst>
              <a:ext uri="{FF2B5EF4-FFF2-40B4-BE49-F238E27FC236}">
                <a16:creationId xmlns:a16="http://schemas.microsoft.com/office/drawing/2014/main" id="{741BD173-FCD9-EDA3-33FE-03EDF11BBD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611" y="1963023"/>
            <a:ext cx="7930392" cy="4321550"/>
          </a:xfrm>
          <a:prstGeom prst="rect">
            <a:avLst/>
          </a:prstGeom>
        </p:spPr>
      </p:pic>
      <p:sp>
        <p:nvSpPr>
          <p:cNvPr id="9" name="Rectangle 231">
            <a:extLst>
              <a:ext uri="{FF2B5EF4-FFF2-40B4-BE49-F238E27FC236}">
                <a16:creationId xmlns:a16="http://schemas.microsoft.com/office/drawing/2014/main" id="{4533199A-8890-32DC-61C0-C24E917F0B38}"/>
              </a:ext>
            </a:extLst>
          </p:cNvPr>
          <p:cNvSpPr>
            <a:spLocks noChangeArrowheads="1"/>
          </p:cNvSpPr>
          <p:nvPr/>
        </p:nvSpPr>
        <p:spPr bwMode="auto">
          <a:xfrm>
            <a:off x="1278615" y="2205136"/>
            <a:ext cx="35210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T1 2008 = 100</a:t>
            </a:r>
          </a:p>
        </p:txBody>
      </p:sp>
    </p:spTree>
    <p:extLst>
      <p:ext uri="{BB962C8B-B14F-4D97-AF65-F5344CB8AC3E}">
        <p14:creationId xmlns:p14="http://schemas.microsoft.com/office/powerpoint/2010/main" val="3435135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726" y="546673"/>
            <a:ext cx="9025744" cy="581698"/>
          </a:xfrm>
        </p:spPr>
        <p:txBody>
          <a:bodyPr/>
          <a:lstStyle/>
          <a:p>
            <a:r>
              <a:rPr lang="fr-FR" sz="2100" dirty="0"/>
              <a:t>… lié notamment à la réduction des dépenses en biens d’équipement. </a:t>
            </a:r>
          </a:p>
        </p:txBody>
      </p:sp>
      <p:sp>
        <p:nvSpPr>
          <p:cNvPr id="3" name="Espace réservé du contenu 2"/>
          <p:cNvSpPr>
            <a:spLocks noGrp="1"/>
          </p:cNvSpPr>
          <p:nvPr>
            <p:ph idx="1"/>
          </p:nvPr>
        </p:nvSpPr>
        <p:spPr>
          <a:xfrm>
            <a:off x="59128" y="1662141"/>
            <a:ext cx="8459375" cy="341490"/>
          </a:xfrm>
        </p:spPr>
        <p:txBody>
          <a:bodyPr/>
          <a:lstStyle/>
          <a:p>
            <a:pPr algn="just">
              <a:spcAft>
                <a:spcPts val="1800"/>
              </a:spcAft>
            </a:pPr>
            <a:r>
              <a:rPr lang="fr-FR" sz="1500" dirty="0"/>
              <a:t>→   Les investissements des entreprises implantées dans l’Hexagone ont diminué de 2 % en volume depuis l’été 2024 selon les comptables nationaux, conséquence de la contraction de ceux dédiés aux biens industriels, notamment aux biens d’équipement : - 7,7 % lors des trois derniers trimestres connus. Seules les dépenses en R&amp;D et logiciels affichent une pente positive (elles représentent 22 % du total). </a:t>
            </a:r>
          </a:p>
          <a:p>
            <a:pPr algn="just">
              <a:spcAft>
                <a:spcPts val="1800"/>
              </a:spcAft>
            </a:pPr>
            <a:r>
              <a:rPr lang="fr-FR" sz="1500" dirty="0"/>
              <a:t>→  Selon le baromètre Bpifrance/Rexecode, 46 % des dirigeants de TPE/PME interrogés au cours du troisième trimestre 2024 ont investi ou prévoyaient d’investir, soit une baisse de 4 points en un trimestre et de 11 points en l’espace d’un an ; 15 % d’entre eux signalent des difficultés de financement de leurs investissements, en ligne avec la situation d’avant-Covid. </a:t>
            </a:r>
          </a:p>
          <a:p>
            <a:pPr algn="just">
              <a:spcAft>
                <a:spcPts val="1800"/>
              </a:spcAft>
            </a:pPr>
            <a:r>
              <a:rPr lang="fr-FR" sz="1500" dirty="0"/>
              <a:t> →  Le coût global de financement a atteint un peu moins de 4,3 % en juillet 2024 selon la Banque de France (toutes maturités confondues). Il a légèrement reflué depuis l’automne dernier, surtout en raison de la réduction du coût des nouvelles émissions de titres de dette.    </a:t>
            </a:r>
          </a:p>
          <a:p>
            <a:pPr algn="just">
              <a:spcAft>
                <a:spcPts val="1800"/>
              </a:spcAft>
            </a:pPr>
            <a:r>
              <a:rPr lang="fr-FR" sz="1500" dirty="0"/>
              <a:t>→  Le taux d’endettement des sociétés non financières s’est élevé à un peu plus de 75 % du PIB fin mars 2024, soit environ 20 points de plus que la moyenne de la zone euro ; net de trésorerie, le ratio s’inscrit à 39 %, soit un écart avec celle-ci ramené à 11 points. </a:t>
            </a:r>
          </a:p>
          <a:p>
            <a:pPr algn="just">
              <a:spcAft>
                <a:spcPts val="1800"/>
              </a:spcAft>
            </a:pPr>
            <a:endParaRPr lang="fr-FR" sz="1500" dirty="0"/>
          </a:p>
          <a:p>
            <a:pPr algn="just">
              <a:spcAft>
                <a:spcPts val="1800"/>
              </a:spcAft>
            </a:pPr>
            <a:r>
              <a:rPr lang="fr-FR" sz="1700" dirty="0"/>
              <a:t> </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386135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7522" y="449373"/>
            <a:ext cx="8776531" cy="581698"/>
          </a:xfrm>
        </p:spPr>
        <p:txBody>
          <a:bodyPr/>
          <a:lstStyle/>
          <a:p>
            <a:r>
              <a:rPr lang="fr-FR" sz="2100" dirty="0"/>
              <a:t>les difficultés liées à la demande sont devenues plus marquées que celles liées à l’offre.</a:t>
            </a:r>
          </a:p>
        </p:txBody>
      </p:sp>
      <p:sp>
        <p:nvSpPr>
          <p:cNvPr id="3" name="Espace réservé du contenu 2"/>
          <p:cNvSpPr>
            <a:spLocks noGrp="1"/>
          </p:cNvSpPr>
          <p:nvPr>
            <p:ph idx="1"/>
          </p:nvPr>
        </p:nvSpPr>
        <p:spPr>
          <a:xfrm>
            <a:off x="0" y="1604933"/>
            <a:ext cx="9144000" cy="341490"/>
          </a:xfrm>
        </p:spPr>
        <p:txBody>
          <a:bodyPr/>
          <a:lstStyle/>
          <a:p>
            <a:r>
              <a:rPr lang="fr-FR" sz="1600" dirty="0"/>
              <a:t>      </a:t>
            </a:r>
            <a:r>
              <a:rPr lang="fr-FR" sz="1800" dirty="0"/>
              <a:t>Proportion d’entreprises industrielles déclarant des difficultés…</a:t>
            </a:r>
          </a:p>
        </p:txBody>
      </p:sp>
      <p:sp>
        <p:nvSpPr>
          <p:cNvPr id="5" name="Rectangle 231"/>
          <p:cNvSpPr>
            <a:spLocks noChangeArrowheads="1"/>
          </p:cNvSpPr>
          <p:nvPr/>
        </p:nvSpPr>
        <p:spPr bwMode="auto">
          <a:xfrm>
            <a:off x="7271673" y="6596229"/>
            <a:ext cx="101716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Tracé, ligne, diagramme, texte&#10;&#10;Description générée automatiquement">
            <a:extLst>
              <a:ext uri="{FF2B5EF4-FFF2-40B4-BE49-F238E27FC236}">
                <a16:creationId xmlns:a16="http://schemas.microsoft.com/office/drawing/2014/main" id="{2A4A927C-756F-88B5-D310-18CCE7ECD07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10988" y="1946423"/>
            <a:ext cx="7879977" cy="4462204"/>
          </a:xfrm>
          <a:prstGeom prst="rect">
            <a:avLst/>
          </a:prstGeom>
        </p:spPr>
      </p:pic>
      <p:sp>
        <p:nvSpPr>
          <p:cNvPr id="10" name="Rectangle 231">
            <a:extLst>
              <a:ext uri="{FF2B5EF4-FFF2-40B4-BE49-F238E27FC236}">
                <a16:creationId xmlns:a16="http://schemas.microsoft.com/office/drawing/2014/main" id="{B0D3F15A-8A38-23BD-D271-D539DDB08BA1}"/>
              </a:ext>
            </a:extLst>
          </p:cNvPr>
          <p:cNvSpPr>
            <a:spLocks noChangeArrowheads="1"/>
          </p:cNvSpPr>
          <p:nvPr/>
        </p:nvSpPr>
        <p:spPr bwMode="auto">
          <a:xfrm>
            <a:off x="3806480" y="2883766"/>
            <a:ext cx="306048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rgbClr val="336600"/>
                </a:solidFill>
                <a:latin typeface="Arial"/>
              </a:rPr>
              <a:t>… liées à la demande uniquement</a:t>
            </a:r>
          </a:p>
        </p:txBody>
      </p:sp>
      <p:sp>
        <p:nvSpPr>
          <p:cNvPr id="11" name="Rectangle 231">
            <a:extLst>
              <a:ext uri="{FF2B5EF4-FFF2-40B4-BE49-F238E27FC236}">
                <a16:creationId xmlns:a16="http://schemas.microsoft.com/office/drawing/2014/main" id="{A6FF4FEA-9F91-C1A7-D7D1-5ECA7858394F}"/>
              </a:ext>
            </a:extLst>
          </p:cNvPr>
          <p:cNvSpPr>
            <a:spLocks noChangeArrowheads="1"/>
          </p:cNvSpPr>
          <p:nvPr/>
        </p:nvSpPr>
        <p:spPr bwMode="auto">
          <a:xfrm>
            <a:off x="2017060" y="5253067"/>
            <a:ext cx="317702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rgbClr val="111FA7"/>
                </a:solidFill>
                <a:latin typeface="Arial"/>
              </a:rPr>
              <a:t>… liées à l’offre uniquement</a:t>
            </a:r>
          </a:p>
        </p:txBody>
      </p:sp>
    </p:spTree>
    <p:extLst>
      <p:ext uri="{BB962C8B-B14F-4D97-AF65-F5344CB8AC3E}">
        <p14:creationId xmlns:p14="http://schemas.microsoft.com/office/powerpoint/2010/main" val="2016770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6758" y="460896"/>
            <a:ext cx="9009430" cy="581698"/>
          </a:xfrm>
        </p:spPr>
        <p:txBody>
          <a:bodyPr/>
          <a:lstStyle/>
          <a:p>
            <a:r>
              <a:rPr lang="fr-FR" sz="2100" dirty="0"/>
              <a:t>Depuis le début de l’exercice en cours, l’activité a diminué dans la plupart des secteurs industriels.</a:t>
            </a:r>
          </a:p>
        </p:txBody>
      </p:sp>
      <p:sp>
        <p:nvSpPr>
          <p:cNvPr id="3" name="Espace réservé du contenu 2"/>
          <p:cNvSpPr>
            <a:spLocks noGrp="1"/>
          </p:cNvSpPr>
          <p:nvPr>
            <p:ph idx="1"/>
          </p:nvPr>
        </p:nvSpPr>
        <p:spPr>
          <a:xfrm>
            <a:off x="521328" y="1648005"/>
            <a:ext cx="8874860" cy="341490"/>
          </a:xfrm>
        </p:spPr>
        <p:txBody>
          <a:bodyPr/>
          <a:lstStyle/>
          <a:p>
            <a:r>
              <a:rPr lang="fr-FR" sz="1800" dirty="0"/>
              <a:t>Production dans l’industrie par secteur d’activité en juillet 2024</a:t>
            </a:r>
          </a:p>
        </p:txBody>
      </p:sp>
      <p:sp>
        <p:nvSpPr>
          <p:cNvPr id="5" name="Rectangle 231"/>
          <p:cNvSpPr>
            <a:spLocks noChangeArrowheads="1"/>
          </p:cNvSpPr>
          <p:nvPr/>
        </p:nvSpPr>
        <p:spPr bwMode="auto">
          <a:xfrm>
            <a:off x="7161375" y="6503350"/>
            <a:ext cx="143456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3" name="Rectangle 231">
            <a:extLst>
              <a:ext uri="{FF2B5EF4-FFF2-40B4-BE49-F238E27FC236}">
                <a16:creationId xmlns:a16="http://schemas.microsoft.com/office/drawing/2014/main" id="{7E1EC1CA-4971-C56B-4BBD-4F5CD646C04D}"/>
              </a:ext>
            </a:extLst>
          </p:cNvPr>
          <p:cNvSpPr>
            <a:spLocks noChangeArrowheads="1"/>
          </p:cNvSpPr>
          <p:nvPr/>
        </p:nvSpPr>
        <p:spPr bwMode="auto">
          <a:xfrm>
            <a:off x="769267" y="6166303"/>
            <a:ext cx="751973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i="1" dirty="0">
                <a:solidFill>
                  <a:schemeClr val="tx1">
                    <a:lumMod val="50000"/>
                  </a:schemeClr>
                </a:solidFill>
                <a:latin typeface="Arial"/>
              </a:rPr>
              <a:t>*</a:t>
            </a:r>
            <a:r>
              <a:rPr lang="fr-FR" altLang="fr-FR" sz="850" i="1" dirty="0">
                <a:solidFill>
                  <a:schemeClr val="tx1">
                    <a:lumMod val="50000"/>
                  </a:schemeClr>
                </a:solidFill>
                <a:latin typeface="Arial"/>
              </a:rPr>
              <a:t>y compris matériels à usage médical, joaillerie, lunetterie, etc.</a:t>
            </a:r>
          </a:p>
          <a:p>
            <a:pPr>
              <a:defRPr/>
            </a:pPr>
            <a:r>
              <a:rPr lang="fr-FR" altLang="fr-FR" sz="1100" i="1" dirty="0">
                <a:solidFill>
                  <a:schemeClr val="tx1">
                    <a:lumMod val="50000"/>
                  </a:schemeClr>
                </a:solidFill>
                <a:latin typeface="Arial"/>
              </a:rPr>
              <a:t>**</a:t>
            </a:r>
            <a:r>
              <a:rPr lang="fr-FR" altLang="fr-FR" sz="850" i="1" dirty="0">
                <a:solidFill>
                  <a:schemeClr val="tx1">
                    <a:lumMod val="50000"/>
                  </a:schemeClr>
                </a:solidFill>
                <a:latin typeface="Arial"/>
              </a:rPr>
              <a:t>sidérurgie, métaux non ferreux, fonderie, usinage, structures métalliques, emballages métalliques, etc.</a:t>
            </a:r>
          </a:p>
          <a:p>
            <a:pPr>
              <a:defRPr/>
            </a:pPr>
            <a:endParaRPr lang="fr-FR" altLang="fr-FR" sz="1000" i="1" dirty="0">
              <a:solidFill>
                <a:schemeClr val="tx1">
                  <a:lumMod val="50000"/>
                </a:schemeClr>
              </a:solidFill>
              <a:latin typeface="Arial"/>
            </a:endParaRPr>
          </a:p>
        </p:txBody>
      </p:sp>
      <p:pic>
        <p:nvPicPr>
          <p:cNvPr id="9" name="Image 8" descr="Une image contenant texte, capture d’écran, Police, nombre&#10;&#10;Description générée automatiquement">
            <a:extLst>
              <a:ext uri="{FF2B5EF4-FFF2-40B4-BE49-F238E27FC236}">
                <a16:creationId xmlns:a16="http://schemas.microsoft.com/office/drawing/2014/main" id="{79AFEDA2-39D2-6654-9054-C1AB566537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41" y="1958615"/>
            <a:ext cx="7848529" cy="4206179"/>
          </a:xfrm>
          <a:prstGeom prst="rect">
            <a:avLst/>
          </a:prstGeom>
        </p:spPr>
      </p:pic>
      <p:sp>
        <p:nvSpPr>
          <p:cNvPr id="10" name="Rectangle 231">
            <a:extLst>
              <a:ext uri="{FF2B5EF4-FFF2-40B4-BE49-F238E27FC236}">
                <a16:creationId xmlns:a16="http://schemas.microsoft.com/office/drawing/2014/main" id="{EBAFB2A5-5150-9B94-B76D-67D66DB29BFF}"/>
              </a:ext>
            </a:extLst>
          </p:cNvPr>
          <p:cNvSpPr>
            <a:spLocks noChangeArrowheads="1"/>
          </p:cNvSpPr>
          <p:nvPr/>
        </p:nvSpPr>
        <p:spPr bwMode="auto">
          <a:xfrm>
            <a:off x="3314238" y="2097315"/>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par rapport à janvier 2024 (moyenne mobile sur 3 mois)</a:t>
            </a:r>
          </a:p>
        </p:txBody>
      </p:sp>
    </p:spTree>
    <p:extLst>
      <p:ext uri="{BB962C8B-B14F-4D97-AF65-F5344CB8AC3E}">
        <p14:creationId xmlns:p14="http://schemas.microsoft.com/office/powerpoint/2010/main" val="714801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726" y="546673"/>
            <a:ext cx="9025744" cy="290849"/>
          </a:xfrm>
        </p:spPr>
        <p:txBody>
          <a:bodyPr/>
          <a:lstStyle/>
          <a:p>
            <a:r>
              <a:rPr lang="fr-FR" sz="2100" dirty="0"/>
              <a:t>Des carnets de commandes dégradés.</a:t>
            </a:r>
          </a:p>
        </p:txBody>
      </p:sp>
      <p:sp>
        <p:nvSpPr>
          <p:cNvPr id="3" name="Espace réservé du contenu 2"/>
          <p:cNvSpPr>
            <a:spLocks noGrp="1"/>
          </p:cNvSpPr>
          <p:nvPr>
            <p:ph idx="1"/>
          </p:nvPr>
        </p:nvSpPr>
        <p:spPr>
          <a:xfrm>
            <a:off x="59128" y="1662141"/>
            <a:ext cx="8459375" cy="341490"/>
          </a:xfrm>
        </p:spPr>
        <p:txBody>
          <a:bodyPr/>
          <a:lstStyle/>
          <a:p>
            <a:pPr algn="just">
              <a:spcAft>
                <a:spcPts val="1800"/>
              </a:spcAft>
            </a:pPr>
            <a:r>
              <a:rPr lang="fr-FR" sz="1600" dirty="0"/>
              <a:t>→  Le taux d’utilisation des capacités de production dans l’industrie est estimé à 75 % début septembre 2024, en regard d’une moyenne de 77 % depuis quinze ans (source : Banque de France). </a:t>
            </a:r>
          </a:p>
          <a:p>
            <a:pPr algn="just">
              <a:spcAft>
                <a:spcPts val="1800"/>
              </a:spcAft>
            </a:pPr>
            <a:r>
              <a:rPr lang="fr-FR" sz="1600" dirty="0"/>
              <a:t>→ S’ils évoluent peu depuis plusieurs mois, les carnets de commandes tels qu’appréciés par les chefs d’entreprise restent dégradés dans quasiment tous les secteurs, à l’exception notable de l’aéronautique. Dans la mécanique, les livraisons d’équipements pour le secteur de la construction souffrent particulièrement ; c’est aussi le cas pour les machines agricoles, dont le volume des prises de commandes continue de décrocher : - 9 % sur un an lors des huit premiers mois de 2024 d’après </a:t>
            </a:r>
            <a:r>
              <a:rPr lang="fr-FR" sz="1600" dirty="0" err="1"/>
              <a:t>Axema</a:t>
            </a:r>
            <a:r>
              <a:rPr lang="fr-FR" sz="1600" dirty="0"/>
              <a:t>. C’est précisément le même taux de variation qui est enregistré par les constructeurs automobiles auprès des concessionnaires (véhicules particuliers et utilitaires), d’après les chiffres qui viennent d’être publiés par le CCFA pour les neuf premiers mois.</a:t>
            </a:r>
          </a:p>
          <a:p>
            <a:pPr algn="just">
              <a:spcAft>
                <a:spcPts val="1800"/>
              </a:spcAft>
            </a:pPr>
            <a:r>
              <a:rPr lang="fr-FR" sz="1600" dirty="0"/>
              <a:t> →  Dans l’industrie hors énergie et agroalimentaire, le taux de marge s’est effrité au premier semestre 2024 ; à 35,5 % (y compris entreprises individuelles), il demeure supérieur de 1,7 point à sa moyenne calculée sur la période 2000-2018. </a:t>
            </a:r>
          </a:p>
          <a:p>
            <a:pPr algn="just">
              <a:spcAft>
                <a:spcPts val="1800"/>
              </a:spcAft>
            </a:pPr>
            <a:endParaRPr lang="fr-FR" sz="1500" dirty="0"/>
          </a:p>
          <a:p>
            <a:pPr algn="just">
              <a:spcAft>
                <a:spcPts val="1800"/>
              </a:spcAft>
            </a:pPr>
            <a:r>
              <a:rPr lang="fr-FR" sz="1700" dirty="0"/>
              <a:t> </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1165892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274" y="421341"/>
            <a:ext cx="8930589" cy="581698"/>
          </a:xfrm>
        </p:spPr>
        <p:txBody>
          <a:bodyPr/>
          <a:lstStyle/>
          <a:p>
            <a:r>
              <a:rPr lang="fr-FR" sz="2100" dirty="0"/>
              <a:t>Sur le champ de l’ensemble de l’économie, les défaillances sont au plus haut depuis 2015.  </a:t>
            </a:r>
          </a:p>
        </p:txBody>
      </p:sp>
      <p:sp>
        <p:nvSpPr>
          <p:cNvPr id="3" name="Espace réservé du contenu 2"/>
          <p:cNvSpPr>
            <a:spLocks noGrp="1"/>
          </p:cNvSpPr>
          <p:nvPr>
            <p:ph idx="1"/>
          </p:nvPr>
        </p:nvSpPr>
        <p:spPr>
          <a:xfrm>
            <a:off x="269140" y="1615630"/>
            <a:ext cx="8874860" cy="341490"/>
          </a:xfrm>
        </p:spPr>
        <p:txBody>
          <a:bodyPr/>
          <a:lstStyle/>
          <a:p>
            <a:r>
              <a:rPr lang="fr-FR" sz="1700" dirty="0"/>
              <a:t> Défaillances d’entreprises en France (ensemble de l’économie)* </a:t>
            </a:r>
            <a:endParaRPr lang="fr-FR" dirty="0"/>
          </a:p>
        </p:txBody>
      </p:sp>
      <p:sp>
        <p:nvSpPr>
          <p:cNvPr id="5" name="Rectangle 231"/>
          <p:cNvSpPr>
            <a:spLocks noChangeArrowheads="1"/>
          </p:cNvSpPr>
          <p:nvPr/>
        </p:nvSpPr>
        <p:spPr bwMode="auto">
          <a:xfrm>
            <a:off x="6299232" y="6519827"/>
            <a:ext cx="165429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Banque de France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texte, Tracé, ligne, capture d’écran&#10;&#10;Description générée automatiquement">
            <a:extLst>
              <a:ext uri="{FF2B5EF4-FFF2-40B4-BE49-F238E27FC236}">
                <a16:creationId xmlns:a16="http://schemas.microsoft.com/office/drawing/2014/main" id="{838C8B43-37C8-CABB-72AC-0D0DF96CB1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297" y="1957121"/>
            <a:ext cx="7953350" cy="4398856"/>
          </a:xfrm>
          <a:prstGeom prst="rect">
            <a:avLst/>
          </a:prstGeom>
        </p:spPr>
      </p:pic>
      <p:sp>
        <p:nvSpPr>
          <p:cNvPr id="9" name="Rectangle 231">
            <a:extLst>
              <a:ext uri="{FF2B5EF4-FFF2-40B4-BE49-F238E27FC236}">
                <a16:creationId xmlns:a16="http://schemas.microsoft.com/office/drawing/2014/main" id="{99A58CC2-F6AF-B762-33CE-B49D74A5D8F5}"/>
              </a:ext>
            </a:extLst>
          </p:cNvPr>
          <p:cNvSpPr>
            <a:spLocks noChangeArrowheads="1"/>
          </p:cNvSpPr>
          <p:nvPr/>
        </p:nvSpPr>
        <p:spPr bwMode="auto">
          <a:xfrm>
            <a:off x="1278615" y="2120497"/>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moyenne mobile sur 3 mois</a:t>
            </a:r>
          </a:p>
        </p:txBody>
      </p:sp>
      <p:sp>
        <p:nvSpPr>
          <p:cNvPr id="4" name="ZoneTexte 3">
            <a:extLst>
              <a:ext uri="{FF2B5EF4-FFF2-40B4-BE49-F238E27FC236}">
                <a16:creationId xmlns:a16="http://schemas.microsoft.com/office/drawing/2014/main" id="{5308E335-1A2C-BC70-6741-45D5000984B5}"/>
              </a:ext>
            </a:extLst>
          </p:cNvPr>
          <p:cNvSpPr txBox="1"/>
          <p:nvPr/>
        </p:nvSpPr>
        <p:spPr>
          <a:xfrm>
            <a:off x="518297" y="6324854"/>
            <a:ext cx="5456705" cy="230832"/>
          </a:xfrm>
          <a:prstGeom prst="rect">
            <a:avLst/>
          </a:prstGeom>
          <a:noFill/>
        </p:spPr>
        <p:txBody>
          <a:bodyPr wrap="square">
            <a:spAutoFit/>
          </a:bodyPr>
          <a:lstStyle/>
          <a:p>
            <a:pPr>
              <a:defRPr/>
            </a:pPr>
            <a:r>
              <a:rPr lang="fr-FR" altLang="fr-FR" sz="900" i="1" dirty="0">
                <a:solidFill>
                  <a:schemeClr val="tx1">
                    <a:lumMod val="50000"/>
                  </a:schemeClr>
                </a:solidFill>
                <a:latin typeface="Arial"/>
              </a:rPr>
              <a:t>*</a:t>
            </a:r>
            <a:r>
              <a:rPr lang="fr-FR" altLang="fr-FR" sz="850" i="1" dirty="0">
                <a:solidFill>
                  <a:schemeClr val="tx1">
                    <a:lumMod val="50000"/>
                  </a:schemeClr>
                </a:solidFill>
                <a:latin typeface="Arial"/>
              </a:rPr>
              <a:t>redressements + liquidations judiciaires en date de jugement</a:t>
            </a:r>
          </a:p>
        </p:txBody>
      </p:sp>
    </p:spTree>
    <p:extLst>
      <p:ext uri="{BB962C8B-B14F-4D97-AF65-F5344CB8AC3E}">
        <p14:creationId xmlns:p14="http://schemas.microsoft.com/office/powerpoint/2010/main" val="3357834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E893D-EAC7-4947-E171-F31565AE481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54CAADE-A09D-E882-3163-B26430628387}"/>
              </a:ext>
            </a:extLst>
          </p:cNvPr>
          <p:cNvSpPr>
            <a:spLocks noGrp="1"/>
          </p:cNvSpPr>
          <p:nvPr>
            <p:ph type="title"/>
          </p:nvPr>
        </p:nvSpPr>
        <p:spPr>
          <a:xfrm>
            <a:off x="237024" y="233545"/>
            <a:ext cx="8376040" cy="1052596"/>
          </a:xfrm>
        </p:spPr>
        <p:txBody>
          <a:bodyPr/>
          <a:lstStyle/>
          <a:p>
            <a:r>
              <a:rPr lang="fr-FR" sz="1900" dirty="0"/>
              <a:t>Au second trimestre 2024, les effectifs du privé se sont infléchis, ne progressant plus que de 0,3 % en glissement annuel. Les seuls effectifs intérimaires affichent un recul de 6,5 %.  </a:t>
            </a:r>
          </a:p>
        </p:txBody>
      </p:sp>
      <p:sp>
        <p:nvSpPr>
          <p:cNvPr id="3" name="Espace réservé du contenu 2">
            <a:extLst>
              <a:ext uri="{FF2B5EF4-FFF2-40B4-BE49-F238E27FC236}">
                <a16:creationId xmlns:a16="http://schemas.microsoft.com/office/drawing/2014/main" id="{240039FC-BC2F-4732-177A-7BF50F877C73}"/>
              </a:ext>
            </a:extLst>
          </p:cNvPr>
          <p:cNvSpPr>
            <a:spLocks noGrp="1"/>
          </p:cNvSpPr>
          <p:nvPr>
            <p:ph idx="1"/>
          </p:nvPr>
        </p:nvSpPr>
        <p:spPr>
          <a:xfrm>
            <a:off x="237024" y="1568728"/>
            <a:ext cx="8575672" cy="346249"/>
          </a:xfrm>
        </p:spPr>
        <p:txBody>
          <a:bodyPr/>
          <a:lstStyle/>
          <a:p>
            <a:r>
              <a:rPr lang="fr-FR" dirty="0"/>
              <a:t>     </a:t>
            </a:r>
            <a:r>
              <a:rPr lang="fr-FR" sz="1800" dirty="0"/>
              <a:t>Emploi privé (ensemble des secteurs, y compris intérim)</a:t>
            </a:r>
          </a:p>
        </p:txBody>
      </p:sp>
      <p:sp>
        <p:nvSpPr>
          <p:cNvPr id="5" name="Rectangle 231">
            <a:extLst>
              <a:ext uri="{FF2B5EF4-FFF2-40B4-BE49-F238E27FC236}">
                <a16:creationId xmlns:a16="http://schemas.microsoft.com/office/drawing/2014/main" id="{2FBAABE9-CBED-9619-51B6-89BD44B74552}"/>
              </a:ext>
            </a:extLst>
          </p:cNvPr>
          <p:cNvSpPr>
            <a:spLocks noChangeArrowheads="1"/>
          </p:cNvSpPr>
          <p:nvPr/>
        </p:nvSpPr>
        <p:spPr bwMode="auto">
          <a:xfrm>
            <a:off x="7398543" y="6494046"/>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a:extLst>
              <a:ext uri="{FF2B5EF4-FFF2-40B4-BE49-F238E27FC236}">
                <a16:creationId xmlns:a16="http://schemas.microsoft.com/office/drawing/2014/main" id="{9CD0A121-5761-0AD5-6480-451F72ADB1C6}"/>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fr-FR" altLang="fr-FR" sz="1000" b="1" i="0" u="none" strike="noStrike" kern="1200" cap="none" spc="0" normalizeH="0" baseline="0" noProof="0" dirty="0">
              <a:ln>
                <a:noFill/>
              </a:ln>
              <a:solidFill>
                <a:srgbClr val="005677"/>
              </a:solidFill>
              <a:effectLst/>
              <a:uLnTx/>
              <a:uFillTx/>
              <a:latin typeface="Arial"/>
              <a:ea typeface="MS PGothic" charset="0"/>
              <a:cs typeface="Arial" panose="020B0604020202020204" pitchFamily="34" charset="0"/>
            </a:endParaRPr>
          </a:p>
        </p:txBody>
      </p:sp>
      <p:pic>
        <p:nvPicPr>
          <p:cNvPr id="9" name="Image 8" descr="Une image contenant texte, capture d’écran, ligne, Police&#10;&#10;Description générée automatiquement">
            <a:extLst>
              <a:ext uri="{FF2B5EF4-FFF2-40B4-BE49-F238E27FC236}">
                <a16:creationId xmlns:a16="http://schemas.microsoft.com/office/drawing/2014/main" id="{580F28B0-80B0-98FE-7560-FEB9200C316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5106" y="1914977"/>
            <a:ext cx="7853082" cy="4449964"/>
          </a:xfrm>
          <a:prstGeom prst="rect">
            <a:avLst/>
          </a:prstGeom>
        </p:spPr>
      </p:pic>
      <p:sp>
        <p:nvSpPr>
          <p:cNvPr id="10" name="Rectangle 231">
            <a:extLst>
              <a:ext uri="{FF2B5EF4-FFF2-40B4-BE49-F238E27FC236}">
                <a16:creationId xmlns:a16="http://schemas.microsoft.com/office/drawing/2014/main" id="{1027B2A5-516E-A3B0-08D0-63E5C7E61054}"/>
              </a:ext>
            </a:extLst>
          </p:cNvPr>
          <p:cNvSpPr>
            <a:spLocks noChangeArrowheads="1"/>
          </p:cNvSpPr>
          <p:nvPr/>
        </p:nvSpPr>
        <p:spPr bwMode="auto">
          <a:xfrm>
            <a:off x="1278615" y="2091949"/>
            <a:ext cx="35210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trimestrielle en milliers</a:t>
            </a:r>
          </a:p>
        </p:txBody>
      </p:sp>
    </p:spTree>
    <p:extLst>
      <p:ext uri="{BB962C8B-B14F-4D97-AF65-F5344CB8AC3E}">
        <p14:creationId xmlns:p14="http://schemas.microsoft.com/office/powerpoint/2010/main" val="1342458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E893D-EAC7-4947-E171-F31565AE481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54CAADE-A09D-E882-3163-B26430628387}"/>
              </a:ext>
            </a:extLst>
          </p:cNvPr>
          <p:cNvSpPr>
            <a:spLocks noGrp="1"/>
          </p:cNvSpPr>
          <p:nvPr>
            <p:ph type="title"/>
          </p:nvPr>
        </p:nvSpPr>
        <p:spPr>
          <a:xfrm>
            <a:off x="383979" y="236745"/>
            <a:ext cx="8376040" cy="1052596"/>
          </a:xfrm>
        </p:spPr>
        <p:txBody>
          <a:bodyPr/>
          <a:lstStyle/>
          <a:p>
            <a:r>
              <a:rPr lang="fr-FR" sz="1900" dirty="0"/>
              <a:t>Les prix des deux postes qui avaient contribué à l’emballement de l’inflation sont désormais stabilisés. En glissement annuel, ceux de l’énergie ont même reculé de plus de 3 % en septembre.</a:t>
            </a:r>
          </a:p>
        </p:txBody>
      </p:sp>
      <p:sp>
        <p:nvSpPr>
          <p:cNvPr id="3" name="Espace réservé du contenu 2">
            <a:extLst>
              <a:ext uri="{FF2B5EF4-FFF2-40B4-BE49-F238E27FC236}">
                <a16:creationId xmlns:a16="http://schemas.microsoft.com/office/drawing/2014/main" id="{240039FC-BC2F-4732-177A-7BF50F877C73}"/>
              </a:ext>
            </a:extLst>
          </p:cNvPr>
          <p:cNvSpPr>
            <a:spLocks noGrp="1"/>
          </p:cNvSpPr>
          <p:nvPr>
            <p:ph idx="1"/>
          </p:nvPr>
        </p:nvSpPr>
        <p:spPr>
          <a:xfrm>
            <a:off x="237024" y="1568728"/>
            <a:ext cx="8575672" cy="346249"/>
          </a:xfrm>
        </p:spPr>
        <p:txBody>
          <a:bodyPr/>
          <a:lstStyle/>
          <a:p>
            <a:r>
              <a:rPr lang="fr-FR" dirty="0"/>
              <a:t>     </a:t>
            </a:r>
            <a:r>
              <a:rPr lang="fr-FR" sz="1800" dirty="0"/>
              <a:t>Indices des prix à la consommation de l’alimentation + énergie </a:t>
            </a:r>
          </a:p>
        </p:txBody>
      </p:sp>
      <p:sp>
        <p:nvSpPr>
          <p:cNvPr id="5" name="Rectangle 231">
            <a:extLst>
              <a:ext uri="{FF2B5EF4-FFF2-40B4-BE49-F238E27FC236}">
                <a16:creationId xmlns:a16="http://schemas.microsoft.com/office/drawing/2014/main" id="{2FBAABE9-CBED-9619-51B6-89BD44B74552}"/>
              </a:ext>
            </a:extLst>
          </p:cNvPr>
          <p:cNvSpPr>
            <a:spLocks noChangeArrowheads="1"/>
          </p:cNvSpPr>
          <p:nvPr/>
        </p:nvSpPr>
        <p:spPr bwMode="auto">
          <a:xfrm>
            <a:off x="7398543" y="6494046"/>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a:extLst>
              <a:ext uri="{FF2B5EF4-FFF2-40B4-BE49-F238E27FC236}">
                <a16:creationId xmlns:a16="http://schemas.microsoft.com/office/drawing/2014/main" id="{9CD0A121-5761-0AD5-6480-451F72ADB1C6}"/>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fr-FR" altLang="fr-FR" sz="1000" b="1" i="0" u="none" strike="noStrike" kern="1200" cap="none" spc="0" normalizeH="0" baseline="0" noProof="0" dirty="0">
              <a:ln>
                <a:noFill/>
              </a:ln>
              <a:solidFill>
                <a:srgbClr val="005677"/>
              </a:solidFill>
              <a:effectLst/>
              <a:uLnTx/>
              <a:uFillTx/>
              <a:latin typeface="Arial"/>
              <a:ea typeface="MS PGothic" charset="0"/>
              <a:cs typeface="Arial" panose="020B0604020202020204" pitchFamily="34" charset="0"/>
            </a:endParaRPr>
          </a:p>
        </p:txBody>
      </p:sp>
      <p:pic>
        <p:nvPicPr>
          <p:cNvPr id="9" name="Image 8" descr="Une image contenant texte, Tracé, diagramme, ligne&#10;&#10;Description générée automatiquement">
            <a:extLst>
              <a:ext uri="{FF2B5EF4-FFF2-40B4-BE49-F238E27FC236}">
                <a16:creationId xmlns:a16="http://schemas.microsoft.com/office/drawing/2014/main" id="{6AF9D666-9B06-5499-9830-7992D83BAA1D}"/>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8212" y="1914977"/>
            <a:ext cx="7826188" cy="4500442"/>
          </a:xfrm>
          <a:prstGeom prst="rect">
            <a:avLst/>
          </a:prstGeom>
        </p:spPr>
      </p:pic>
      <p:sp>
        <p:nvSpPr>
          <p:cNvPr id="10" name="Rectangle 231">
            <a:extLst>
              <a:ext uri="{FF2B5EF4-FFF2-40B4-BE49-F238E27FC236}">
                <a16:creationId xmlns:a16="http://schemas.microsoft.com/office/drawing/2014/main" id="{1097CC50-E599-06EB-7A05-8FCE654CCE60}"/>
              </a:ext>
            </a:extLst>
          </p:cNvPr>
          <p:cNvSpPr>
            <a:spLocks noChangeArrowheads="1"/>
          </p:cNvSpPr>
          <p:nvPr/>
        </p:nvSpPr>
        <p:spPr bwMode="auto">
          <a:xfrm>
            <a:off x="1327985" y="2109725"/>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3936507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7469" y="289115"/>
            <a:ext cx="8776531" cy="872547"/>
          </a:xfrm>
        </p:spPr>
        <p:txBody>
          <a:bodyPr/>
          <a:lstStyle/>
          <a:p>
            <a:r>
              <a:rPr lang="fr-FR" sz="2100" dirty="0"/>
              <a:t>un « effet JO » sur la croissance durant l’été qui sera corrigé en fin d’exercice. Celle-ci ressort en moyenne </a:t>
            </a:r>
            <a:br>
              <a:rPr lang="fr-FR" sz="2100" dirty="0"/>
            </a:br>
            <a:r>
              <a:rPr lang="fr-FR" sz="2100" dirty="0"/>
              <a:t>à 1 % l’an.</a:t>
            </a:r>
          </a:p>
        </p:txBody>
      </p:sp>
      <p:sp>
        <p:nvSpPr>
          <p:cNvPr id="3" name="Espace réservé du contenu 2"/>
          <p:cNvSpPr>
            <a:spLocks noGrp="1"/>
          </p:cNvSpPr>
          <p:nvPr>
            <p:ph idx="1"/>
          </p:nvPr>
        </p:nvSpPr>
        <p:spPr>
          <a:xfrm>
            <a:off x="521328" y="1648005"/>
            <a:ext cx="8874860" cy="341490"/>
          </a:xfrm>
        </p:spPr>
        <p:txBody>
          <a:bodyPr/>
          <a:lstStyle/>
          <a:p>
            <a:r>
              <a:rPr lang="fr-FR" sz="1800" dirty="0"/>
              <a:t>Produit intérieur brut en France</a:t>
            </a:r>
          </a:p>
          <a:p>
            <a:endParaRPr lang="fr-FR" dirty="0"/>
          </a:p>
        </p:txBody>
      </p:sp>
      <p:sp>
        <p:nvSpPr>
          <p:cNvPr id="5" name="Rectangle 231"/>
          <p:cNvSpPr>
            <a:spLocks noChangeArrowheads="1"/>
          </p:cNvSpPr>
          <p:nvPr/>
        </p:nvSpPr>
        <p:spPr bwMode="auto">
          <a:xfrm>
            <a:off x="7171935" y="6470271"/>
            <a:ext cx="197332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3" name="Image 12" descr="Une image contenant texte, capture d’écran, nombre, affichage&#10;&#10;Description générée automatiquement">
            <a:extLst>
              <a:ext uri="{FF2B5EF4-FFF2-40B4-BE49-F238E27FC236}">
                <a16:creationId xmlns:a16="http://schemas.microsoft.com/office/drawing/2014/main" id="{B07611CC-CA34-3070-2AAD-30182B973F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143" y="1989494"/>
            <a:ext cx="7604934" cy="4337563"/>
          </a:xfrm>
          <a:prstGeom prst="rect">
            <a:avLst/>
          </a:prstGeom>
        </p:spPr>
      </p:pic>
      <p:sp>
        <p:nvSpPr>
          <p:cNvPr id="14" name="Rectangle 231">
            <a:extLst>
              <a:ext uri="{FF2B5EF4-FFF2-40B4-BE49-F238E27FC236}">
                <a16:creationId xmlns:a16="http://schemas.microsoft.com/office/drawing/2014/main" id="{2BF9DA2B-4369-C5E3-7710-D117A6C948E0}"/>
              </a:ext>
            </a:extLst>
          </p:cNvPr>
          <p:cNvSpPr>
            <a:spLocks noChangeArrowheads="1"/>
          </p:cNvSpPr>
          <p:nvPr/>
        </p:nvSpPr>
        <p:spPr bwMode="auto">
          <a:xfrm>
            <a:off x="1726152" y="2205136"/>
            <a:ext cx="35210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sur 1 trimestre</a:t>
            </a:r>
          </a:p>
        </p:txBody>
      </p:sp>
      <p:sp>
        <p:nvSpPr>
          <p:cNvPr id="4" name="Rectangle 231">
            <a:extLst>
              <a:ext uri="{FF2B5EF4-FFF2-40B4-BE49-F238E27FC236}">
                <a16:creationId xmlns:a16="http://schemas.microsoft.com/office/drawing/2014/main" id="{B605221B-EAC9-57C1-9D5B-73C038A91E0D}"/>
              </a:ext>
            </a:extLst>
          </p:cNvPr>
          <p:cNvSpPr>
            <a:spLocks noChangeArrowheads="1"/>
          </p:cNvSpPr>
          <p:nvPr/>
        </p:nvSpPr>
        <p:spPr bwMode="auto">
          <a:xfrm>
            <a:off x="7497296" y="2909557"/>
            <a:ext cx="570939"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800" i="1" dirty="0">
                <a:solidFill>
                  <a:schemeClr val="tx1">
                    <a:lumMod val="50000"/>
                  </a:schemeClr>
                </a:solidFill>
                <a:latin typeface="Arial"/>
              </a:rPr>
              <a:t>prévisions</a:t>
            </a:r>
          </a:p>
        </p:txBody>
      </p:sp>
      <p:cxnSp>
        <p:nvCxnSpPr>
          <p:cNvPr id="6" name="Connecteur droit avec flèche 5">
            <a:extLst>
              <a:ext uri="{FF2B5EF4-FFF2-40B4-BE49-F238E27FC236}">
                <a16:creationId xmlns:a16="http://schemas.microsoft.com/office/drawing/2014/main" id="{98129486-3C97-5B7D-15F9-B1516F80B53D}"/>
              </a:ext>
            </a:extLst>
          </p:cNvPr>
          <p:cNvCxnSpPr>
            <a:cxnSpLocks/>
          </p:cNvCxnSpPr>
          <p:nvPr/>
        </p:nvCxnSpPr>
        <p:spPr>
          <a:xfrm flipH="1">
            <a:off x="7497296" y="3070971"/>
            <a:ext cx="158563" cy="358029"/>
          </a:xfrm>
          <a:prstGeom prst="straightConnector1">
            <a:avLst/>
          </a:prstGeom>
          <a:ln>
            <a:solidFill>
              <a:schemeClr val="tx1">
                <a:lumMod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9" name="Connecteur droit avec flèche 8">
            <a:extLst>
              <a:ext uri="{FF2B5EF4-FFF2-40B4-BE49-F238E27FC236}">
                <a16:creationId xmlns:a16="http://schemas.microsoft.com/office/drawing/2014/main" id="{CF183E0A-ED34-F81E-1760-FE72F72DB592}"/>
              </a:ext>
            </a:extLst>
          </p:cNvPr>
          <p:cNvCxnSpPr>
            <a:cxnSpLocks/>
          </p:cNvCxnSpPr>
          <p:nvPr/>
        </p:nvCxnSpPr>
        <p:spPr>
          <a:xfrm>
            <a:off x="7655859" y="3070971"/>
            <a:ext cx="310828" cy="1292850"/>
          </a:xfrm>
          <a:prstGeom prst="straightConnector1">
            <a:avLst/>
          </a:prstGeom>
          <a:ln>
            <a:solidFill>
              <a:schemeClr val="tx1">
                <a:lumMod val="50000"/>
              </a:schemeClr>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59257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E893D-EAC7-4947-E171-F31565AE481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54CAADE-A09D-E882-3163-B26430628387}"/>
              </a:ext>
            </a:extLst>
          </p:cNvPr>
          <p:cNvSpPr>
            <a:spLocks noGrp="1"/>
          </p:cNvSpPr>
          <p:nvPr>
            <p:ph type="title"/>
          </p:nvPr>
        </p:nvSpPr>
        <p:spPr>
          <a:xfrm>
            <a:off x="353219" y="451545"/>
            <a:ext cx="8376040" cy="581698"/>
          </a:xfrm>
        </p:spPr>
        <p:txBody>
          <a:bodyPr/>
          <a:lstStyle/>
          <a:p>
            <a:r>
              <a:rPr lang="fr-FR" sz="2100" dirty="0"/>
              <a:t>En conséquence, L’inflation d’ensemble décélère plus vite qu’attendu : + 1,2 % après + 1,8 % en août… </a:t>
            </a:r>
          </a:p>
        </p:txBody>
      </p:sp>
      <p:sp>
        <p:nvSpPr>
          <p:cNvPr id="3" name="Espace réservé du contenu 2">
            <a:extLst>
              <a:ext uri="{FF2B5EF4-FFF2-40B4-BE49-F238E27FC236}">
                <a16:creationId xmlns:a16="http://schemas.microsoft.com/office/drawing/2014/main" id="{240039FC-BC2F-4732-177A-7BF50F877C73}"/>
              </a:ext>
            </a:extLst>
          </p:cNvPr>
          <p:cNvSpPr>
            <a:spLocks noGrp="1"/>
          </p:cNvSpPr>
          <p:nvPr>
            <p:ph idx="1"/>
          </p:nvPr>
        </p:nvSpPr>
        <p:spPr>
          <a:xfrm>
            <a:off x="237024" y="1568728"/>
            <a:ext cx="8575672" cy="346249"/>
          </a:xfrm>
        </p:spPr>
        <p:txBody>
          <a:bodyPr/>
          <a:lstStyle/>
          <a:p>
            <a:r>
              <a:rPr lang="fr-FR" dirty="0"/>
              <a:t>     </a:t>
            </a:r>
            <a:r>
              <a:rPr lang="fr-FR" sz="1800" dirty="0"/>
              <a:t>Indice général des prix à la consommation</a:t>
            </a:r>
          </a:p>
        </p:txBody>
      </p:sp>
      <p:sp>
        <p:nvSpPr>
          <p:cNvPr id="5" name="Rectangle 231">
            <a:extLst>
              <a:ext uri="{FF2B5EF4-FFF2-40B4-BE49-F238E27FC236}">
                <a16:creationId xmlns:a16="http://schemas.microsoft.com/office/drawing/2014/main" id="{2FBAABE9-CBED-9619-51B6-89BD44B74552}"/>
              </a:ext>
            </a:extLst>
          </p:cNvPr>
          <p:cNvSpPr>
            <a:spLocks noChangeArrowheads="1"/>
          </p:cNvSpPr>
          <p:nvPr/>
        </p:nvSpPr>
        <p:spPr bwMode="auto">
          <a:xfrm>
            <a:off x="7398543" y="6494046"/>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a:extLst>
              <a:ext uri="{FF2B5EF4-FFF2-40B4-BE49-F238E27FC236}">
                <a16:creationId xmlns:a16="http://schemas.microsoft.com/office/drawing/2014/main" id="{9CD0A121-5761-0AD5-6480-451F72ADB1C6}"/>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fr-FR" altLang="fr-FR" sz="1000" b="1" i="0" u="none" strike="noStrike" kern="1200" cap="none" spc="0" normalizeH="0" baseline="0" noProof="0" dirty="0">
              <a:ln>
                <a:noFill/>
              </a:ln>
              <a:solidFill>
                <a:srgbClr val="005677"/>
              </a:solidFill>
              <a:effectLst/>
              <a:uLnTx/>
              <a:uFillTx/>
              <a:latin typeface="Arial"/>
              <a:ea typeface="MS PGothic" charset="0"/>
              <a:cs typeface="Arial" panose="020B0604020202020204" pitchFamily="34" charset="0"/>
            </a:endParaRPr>
          </a:p>
        </p:txBody>
      </p:sp>
      <p:pic>
        <p:nvPicPr>
          <p:cNvPr id="6" name="Image 5" descr="Une image contenant Tracé, ligne, texte, diagramme&#10;&#10;Description générée automatiquement">
            <a:extLst>
              <a:ext uri="{FF2B5EF4-FFF2-40B4-BE49-F238E27FC236}">
                <a16:creationId xmlns:a16="http://schemas.microsoft.com/office/drawing/2014/main" id="{03CC76D7-A06A-7F0F-DCE6-CCBA948184BF}"/>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81318" y="1914977"/>
            <a:ext cx="7853634" cy="4491478"/>
          </a:xfrm>
          <a:prstGeom prst="rect">
            <a:avLst/>
          </a:prstGeom>
        </p:spPr>
      </p:pic>
      <p:sp>
        <p:nvSpPr>
          <p:cNvPr id="7" name="Rectangle 231">
            <a:extLst>
              <a:ext uri="{FF2B5EF4-FFF2-40B4-BE49-F238E27FC236}">
                <a16:creationId xmlns:a16="http://schemas.microsoft.com/office/drawing/2014/main" id="{DE56E358-E6A8-A3F0-91B1-EC4BAE3A7D3F}"/>
              </a:ext>
            </a:extLst>
          </p:cNvPr>
          <p:cNvSpPr>
            <a:spLocks noChangeArrowheads="1"/>
          </p:cNvSpPr>
          <p:nvPr/>
        </p:nvSpPr>
        <p:spPr bwMode="auto">
          <a:xfrm>
            <a:off x="1247919" y="2117545"/>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3058635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6778" y="262228"/>
            <a:ext cx="8807575" cy="789447"/>
          </a:xfrm>
        </p:spPr>
        <p:txBody>
          <a:bodyPr/>
          <a:lstStyle/>
          <a:p>
            <a:r>
              <a:rPr lang="fr-FR" sz="1900" dirty="0"/>
              <a:t>… DE SORTE que La prévision du consensus des économistes apparaît déjà caduque ; </a:t>
            </a:r>
            <a:r>
              <a:rPr lang="fr-FR" sz="1900" u="sng" dirty="0"/>
              <a:t>En fait, la progression des prix en moyenne annuelle 2024 sera de 2 ou 2,1 %</a:t>
            </a:r>
            <a:r>
              <a:rPr lang="fr-FR" sz="1900" dirty="0"/>
              <a:t>.</a:t>
            </a:r>
          </a:p>
        </p:txBody>
      </p:sp>
      <p:sp>
        <p:nvSpPr>
          <p:cNvPr id="3" name="Espace réservé du contenu 2"/>
          <p:cNvSpPr>
            <a:spLocks noGrp="1"/>
          </p:cNvSpPr>
          <p:nvPr>
            <p:ph idx="1"/>
          </p:nvPr>
        </p:nvSpPr>
        <p:spPr>
          <a:xfrm>
            <a:off x="336425" y="1633246"/>
            <a:ext cx="8874860" cy="341490"/>
          </a:xfrm>
        </p:spPr>
        <p:txBody>
          <a:bodyPr/>
          <a:lstStyle/>
          <a:p>
            <a:r>
              <a:rPr lang="fr-FR" sz="1800" dirty="0"/>
              <a:t>Indice général des prix à la consommation</a:t>
            </a:r>
          </a:p>
          <a:p>
            <a:endParaRPr lang="fr-FR" dirty="0"/>
          </a:p>
        </p:txBody>
      </p:sp>
      <p:sp>
        <p:nvSpPr>
          <p:cNvPr id="5" name="Rectangle 231"/>
          <p:cNvSpPr>
            <a:spLocks noChangeArrowheads="1"/>
          </p:cNvSpPr>
          <p:nvPr/>
        </p:nvSpPr>
        <p:spPr bwMode="auto">
          <a:xfrm>
            <a:off x="5380602" y="6542173"/>
            <a:ext cx="316332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Sources : Insee, Consensus des économistes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texte, capture d’écran, nombre, Tracé&#10;&#10;Description générée automatiquement">
            <a:extLst>
              <a:ext uri="{FF2B5EF4-FFF2-40B4-BE49-F238E27FC236}">
                <a16:creationId xmlns:a16="http://schemas.microsoft.com/office/drawing/2014/main" id="{564958E5-61A9-A7F5-CA0C-ED29DB3C51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053" y="1974736"/>
            <a:ext cx="7967147" cy="4410590"/>
          </a:xfrm>
          <a:prstGeom prst="rect">
            <a:avLst/>
          </a:prstGeom>
        </p:spPr>
      </p:pic>
      <p:sp>
        <p:nvSpPr>
          <p:cNvPr id="7" name="Rectangle 231">
            <a:extLst>
              <a:ext uri="{FF2B5EF4-FFF2-40B4-BE49-F238E27FC236}">
                <a16:creationId xmlns:a16="http://schemas.microsoft.com/office/drawing/2014/main" id="{27611803-C08B-EEF5-A347-D11CE5BEB558}"/>
              </a:ext>
            </a:extLst>
          </p:cNvPr>
          <p:cNvSpPr>
            <a:spLocks noChangeArrowheads="1"/>
          </p:cNvSpPr>
          <p:nvPr/>
        </p:nvSpPr>
        <p:spPr bwMode="auto">
          <a:xfrm>
            <a:off x="1104240" y="2171584"/>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moyenne annuelle</a:t>
            </a:r>
          </a:p>
        </p:txBody>
      </p:sp>
      <p:sp>
        <p:nvSpPr>
          <p:cNvPr id="12" name="Rectangle 231">
            <a:extLst>
              <a:ext uri="{FF2B5EF4-FFF2-40B4-BE49-F238E27FC236}">
                <a16:creationId xmlns:a16="http://schemas.microsoft.com/office/drawing/2014/main" id="{99C50CA7-3CC3-392E-5E74-C708F1E431A1}"/>
              </a:ext>
            </a:extLst>
          </p:cNvPr>
          <p:cNvSpPr>
            <a:spLocks noChangeArrowheads="1"/>
          </p:cNvSpPr>
          <p:nvPr/>
        </p:nvSpPr>
        <p:spPr bwMode="auto">
          <a:xfrm>
            <a:off x="6834360" y="3686533"/>
            <a:ext cx="144579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800" i="1" dirty="0">
                <a:solidFill>
                  <a:schemeClr val="bg1">
                    <a:lumMod val="50000"/>
                  </a:schemeClr>
                </a:solidFill>
                <a:latin typeface="Arial"/>
              </a:rPr>
              <a:t>prévision du Consensus des économistes de septembre </a:t>
            </a:r>
          </a:p>
        </p:txBody>
      </p:sp>
      <p:cxnSp>
        <p:nvCxnSpPr>
          <p:cNvPr id="13" name="Connecteur droit avec flèche 12">
            <a:extLst>
              <a:ext uri="{FF2B5EF4-FFF2-40B4-BE49-F238E27FC236}">
                <a16:creationId xmlns:a16="http://schemas.microsoft.com/office/drawing/2014/main" id="{6C8F97FE-2F91-1FA3-2CAF-FEACEF98FF1E}"/>
              </a:ext>
            </a:extLst>
          </p:cNvPr>
          <p:cNvCxnSpPr>
            <a:cxnSpLocks/>
          </p:cNvCxnSpPr>
          <p:nvPr/>
        </p:nvCxnSpPr>
        <p:spPr>
          <a:xfrm flipH="1">
            <a:off x="6933671" y="3980388"/>
            <a:ext cx="553082" cy="36213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8E24DB56-D804-D278-B37F-DFB11BEBEA11}"/>
              </a:ext>
            </a:extLst>
          </p:cNvPr>
          <p:cNvCxnSpPr>
            <a:cxnSpLocks/>
          </p:cNvCxnSpPr>
          <p:nvPr/>
        </p:nvCxnSpPr>
        <p:spPr>
          <a:xfrm>
            <a:off x="7486753" y="3980388"/>
            <a:ext cx="266881" cy="60526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221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8645" y="495300"/>
            <a:ext cx="8942145" cy="581698"/>
          </a:xfrm>
        </p:spPr>
        <p:txBody>
          <a:bodyPr/>
          <a:lstStyle/>
          <a:p>
            <a:r>
              <a:rPr lang="fr-FR" sz="2100" dirty="0" err="1"/>
              <a:t>L’insee</a:t>
            </a:r>
            <a:r>
              <a:rPr lang="fr-FR" sz="2100" dirty="0"/>
              <a:t> anticipe une augmentation des salaires de près </a:t>
            </a:r>
            <a:br>
              <a:rPr lang="fr-FR" sz="2100" dirty="0"/>
            </a:br>
            <a:r>
              <a:rPr lang="fr-FR" sz="2100" dirty="0"/>
              <a:t>de 3 % cette année. </a:t>
            </a:r>
          </a:p>
        </p:txBody>
      </p:sp>
      <p:sp>
        <p:nvSpPr>
          <p:cNvPr id="3" name="Espace réservé du contenu 2"/>
          <p:cNvSpPr>
            <a:spLocks noGrp="1"/>
          </p:cNvSpPr>
          <p:nvPr>
            <p:ph idx="1"/>
          </p:nvPr>
        </p:nvSpPr>
        <p:spPr>
          <a:xfrm>
            <a:off x="513829" y="1645065"/>
            <a:ext cx="8630171" cy="341490"/>
          </a:xfrm>
        </p:spPr>
        <p:txBody>
          <a:bodyPr/>
          <a:lstStyle/>
          <a:p>
            <a:r>
              <a:rPr lang="fr-FR" sz="1800" dirty="0"/>
              <a:t>Salaire mensuel de base et inflation</a:t>
            </a:r>
            <a:endParaRPr lang="fr-FR" dirty="0"/>
          </a:p>
        </p:txBody>
      </p:sp>
      <p:sp>
        <p:nvSpPr>
          <p:cNvPr id="5" name="Rectangle 231"/>
          <p:cNvSpPr>
            <a:spLocks noChangeArrowheads="1"/>
          </p:cNvSpPr>
          <p:nvPr/>
        </p:nvSpPr>
        <p:spPr bwMode="auto">
          <a:xfrm>
            <a:off x="5105400" y="6516061"/>
            <a:ext cx="338782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Sources : Insee,  Dares, Consensus des économistes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texte, capture d’écran, Tracé, ligne&#10;&#10;Description générée automatiquement">
            <a:extLst>
              <a:ext uri="{FF2B5EF4-FFF2-40B4-BE49-F238E27FC236}">
                <a16:creationId xmlns:a16="http://schemas.microsoft.com/office/drawing/2014/main" id="{327A4874-280F-3BBC-926E-AB222262264B}"/>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57224" y="1986554"/>
            <a:ext cx="8134351" cy="4253035"/>
          </a:xfrm>
          <a:prstGeom prst="rect">
            <a:avLst/>
          </a:prstGeom>
        </p:spPr>
      </p:pic>
      <p:sp>
        <p:nvSpPr>
          <p:cNvPr id="9" name="Rectangle 231">
            <a:extLst>
              <a:ext uri="{FF2B5EF4-FFF2-40B4-BE49-F238E27FC236}">
                <a16:creationId xmlns:a16="http://schemas.microsoft.com/office/drawing/2014/main" id="{D371ADD6-2422-3CAD-FBFA-9FC8D2F7C49A}"/>
              </a:ext>
            </a:extLst>
          </p:cNvPr>
          <p:cNvSpPr>
            <a:spLocks noChangeArrowheads="1"/>
          </p:cNvSpPr>
          <p:nvPr/>
        </p:nvSpPr>
        <p:spPr bwMode="auto">
          <a:xfrm>
            <a:off x="1278615" y="2139916"/>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moyenne annuelle</a:t>
            </a:r>
          </a:p>
        </p:txBody>
      </p:sp>
      <p:sp>
        <p:nvSpPr>
          <p:cNvPr id="12" name="Rectangle 231">
            <a:extLst>
              <a:ext uri="{FF2B5EF4-FFF2-40B4-BE49-F238E27FC236}">
                <a16:creationId xmlns:a16="http://schemas.microsoft.com/office/drawing/2014/main" id="{AD2F258D-88CD-FB61-207B-EFCF81DE610B}"/>
              </a:ext>
            </a:extLst>
          </p:cNvPr>
          <p:cNvSpPr>
            <a:spLocks noChangeArrowheads="1"/>
          </p:cNvSpPr>
          <p:nvPr/>
        </p:nvSpPr>
        <p:spPr bwMode="auto">
          <a:xfrm>
            <a:off x="8131615" y="3337194"/>
            <a:ext cx="108917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800" i="1" dirty="0">
                <a:solidFill>
                  <a:schemeClr val="tx1">
                    <a:lumMod val="50000"/>
                  </a:schemeClr>
                </a:solidFill>
                <a:latin typeface="Arial"/>
              </a:rPr>
              <a:t>prévisions*</a:t>
            </a:r>
          </a:p>
        </p:txBody>
      </p:sp>
      <p:cxnSp>
        <p:nvCxnSpPr>
          <p:cNvPr id="13" name="Connecteur droit avec flèche 12">
            <a:extLst>
              <a:ext uri="{FF2B5EF4-FFF2-40B4-BE49-F238E27FC236}">
                <a16:creationId xmlns:a16="http://schemas.microsoft.com/office/drawing/2014/main" id="{A2459878-B294-6F65-3568-FD2872AE7095}"/>
              </a:ext>
            </a:extLst>
          </p:cNvPr>
          <p:cNvCxnSpPr>
            <a:cxnSpLocks/>
          </p:cNvCxnSpPr>
          <p:nvPr/>
        </p:nvCxnSpPr>
        <p:spPr>
          <a:xfrm>
            <a:off x="8384802" y="3460305"/>
            <a:ext cx="0" cy="3586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Rectangle 231">
            <a:extLst>
              <a:ext uri="{FF2B5EF4-FFF2-40B4-BE49-F238E27FC236}">
                <a16:creationId xmlns:a16="http://schemas.microsoft.com/office/drawing/2014/main" id="{CB97797C-48BA-6F49-B711-B6A0863F0F5C}"/>
              </a:ext>
            </a:extLst>
          </p:cNvPr>
          <p:cNvSpPr>
            <a:spLocks noChangeArrowheads="1"/>
          </p:cNvSpPr>
          <p:nvPr/>
        </p:nvSpPr>
        <p:spPr bwMode="auto">
          <a:xfrm>
            <a:off x="4074298" y="2469430"/>
            <a:ext cx="211928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300" b="1" dirty="0">
                <a:solidFill>
                  <a:srgbClr val="00B0F0"/>
                </a:solidFill>
                <a:latin typeface="Arial"/>
              </a:rPr>
              <a:t>Indice général des prix</a:t>
            </a:r>
          </a:p>
        </p:txBody>
      </p:sp>
      <p:sp>
        <p:nvSpPr>
          <p:cNvPr id="21" name="Rectangle 231">
            <a:extLst>
              <a:ext uri="{FF2B5EF4-FFF2-40B4-BE49-F238E27FC236}">
                <a16:creationId xmlns:a16="http://schemas.microsoft.com/office/drawing/2014/main" id="{3BE22E89-95A6-3864-31C5-47C5044773F7}"/>
              </a:ext>
            </a:extLst>
          </p:cNvPr>
          <p:cNvSpPr>
            <a:spLocks noChangeArrowheads="1"/>
          </p:cNvSpPr>
          <p:nvPr/>
        </p:nvSpPr>
        <p:spPr bwMode="auto">
          <a:xfrm>
            <a:off x="4074299" y="2669485"/>
            <a:ext cx="2119281"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300" b="1" dirty="0">
                <a:solidFill>
                  <a:srgbClr val="DD886D"/>
                </a:solidFill>
                <a:latin typeface="Arial"/>
              </a:rPr>
              <a:t>Salaire de base</a:t>
            </a:r>
          </a:p>
        </p:txBody>
      </p:sp>
      <p:sp>
        <p:nvSpPr>
          <p:cNvPr id="6" name="ZoneTexte 5">
            <a:extLst>
              <a:ext uri="{FF2B5EF4-FFF2-40B4-BE49-F238E27FC236}">
                <a16:creationId xmlns:a16="http://schemas.microsoft.com/office/drawing/2014/main" id="{2D776FEB-6299-0DD6-B81C-BDB2F541D0A4}"/>
              </a:ext>
            </a:extLst>
          </p:cNvPr>
          <p:cNvSpPr txBox="1"/>
          <p:nvPr/>
        </p:nvSpPr>
        <p:spPr>
          <a:xfrm>
            <a:off x="657224" y="6235993"/>
            <a:ext cx="5456705" cy="230832"/>
          </a:xfrm>
          <a:prstGeom prst="rect">
            <a:avLst/>
          </a:prstGeom>
          <a:noFill/>
        </p:spPr>
        <p:txBody>
          <a:bodyPr wrap="square">
            <a:spAutoFit/>
          </a:bodyPr>
          <a:lstStyle/>
          <a:p>
            <a:pPr>
              <a:defRPr/>
            </a:pPr>
            <a:r>
              <a:rPr lang="fr-FR" altLang="fr-FR" sz="900" i="1" dirty="0">
                <a:solidFill>
                  <a:schemeClr val="tx1">
                    <a:lumMod val="50000"/>
                  </a:schemeClr>
                </a:solidFill>
                <a:latin typeface="Arial"/>
              </a:rPr>
              <a:t>*</a:t>
            </a:r>
            <a:r>
              <a:rPr lang="fr-FR" altLang="fr-FR" sz="850" i="1" dirty="0">
                <a:solidFill>
                  <a:schemeClr val="tx1">
                    <a:lumMod val="50000"/>
                  </a:schemeClr>
                </a:solidFill>
                <a:latin typeface="Arial"/>
              </a:rPr>
              <a:t>pour le salaire mensuel de base, prévision Insee réalisée en juillet (qui sera actualisée ce 10 octobre). </a:t>
            </a:r>
          </a:p>
        </p:txBody>
      </p:sp>
    </p:spTree>
    <p:extLst>
      <p:ext uri="{BB962C8B-B14F-4D97-AF65-F5344CB8AC3E}">
        <p14:creationId xmlns:p14="http://schemas.microsoft.com/office/powerpoint/2010/main" val="1651713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5E893D-EAC7-4947-E171-F31565AE481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54CAADE-A09D-E882-3163-B26430628387}"/>
              </a:ext>
            </a:extLst>
          </p:cNvPr>
          <p:cNvSpPr>
            <a:spLocks noGrp="1"/>
          </p:cNvSpPr>
          <p:nvPr>
            <p:ph type="title"/>
          </p:nvPr>
        </p:nvSpPr>
        <p:spPr>
          <a:xfrm>
            <a:off x="383980" y="434567"/>
            <a:ext cx="8376040" cy="581698"/>
          </a:xfrm>
        </p:spPr>
        <p:txBody>
          <a:bodyPr/>
          <a:lstStyle/>
          <a:p>
            <a:r>
              <a:rPr lang="fr-FR" sz="2100" dirty="0"/>
              <a:t>Sur le long terme, c’est la productivité qui conditionne les gains de pouvoir d’achat. </a:t>
            </a:r>
          </a:p>
        </p:txBody>
      </p:sp>
      <p:sp>
        <p:nvSpPr>
          <p:cNvPr id="3" name="Espace réservé du contenu 2">
            <a:extLst>
              <a:ext uri="{FF2B5EF4-FFF2-40B4-BE49-F238E27FC236}">
                <a16:creationId xmlns:a16="http://schemas.microsoft.com/office/drawing/2014/main" id="{240039FC-BC2F-4732-177A-7BF50F877C73}"/>
              </a:ext>
            </a:extLst>
          </p:cNvPr>
          <p:cNvSpPr>
            <a:spLocks noGrp="1"/>
          </p:cNvSpPr>
          <p:nvPr>
            <p:ph idx="1"/>
          </p:nvPr>
        </p:nvSpPr>
        <p:spPr>
          <a:xfrm>
            <a:off x="237024" y="1568728"/>
            <a:ext cx="8575672" cy="346249"/>
          </a:xfrm>
        </p:spPr>
        <p:txBody>
          <a:bodyPr/>
          <a:lstStyle/>
          <a:p>
            <a:r>
              <a:rPr lang="fr-FR" dirty="0"/>
              <a:t>     </a:t>
            </a:r>
            <a:r>
              <a:rPr lang="fr-FR" sz="1800" dirty="0"/>
              <a:t>Productivité et salaires dans les secteurs marchands non agricoles</a:t>
            </a:r>
          </a:p>
        </p:txBody>
      </p:sp>
      <p:sp>
        <p:nvSpPr>
          <p:cNvPr id="5" name="Rectangle 231">
            <a:extLst>
              <a:ext uri="{FF2B5EF4-FFF2-40B4-BE49-F238E27FC236}">
                <a16:creationId xmlns:a16="http://schemas.microsoft.com/office/drawing/2014/main" id="{2FBAABE9-CBED-9619-51B6-89BD44B74552}"/>
              </a:ext>
            </a:extLst>
          </p:cNvPr>
          <p:cNvSpPr>
            <a:spLocks noChangeArrowheads="1"/>
          </p:cNvSpPr>
          <p:nvPr/>
        </p:nvSpPr>
        <p:spPr bwMode="auto">
          <a:xfrm>
            <a:off x="7398543" y="6494046"/>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a:extLst>
              <a:ext uri="{FF2B5EF4-FFF2-40B4-BE49-F238E27FC236}">
                <a16:creationId xmlns:a16="http://schemas.microsoft.com/office/drawing/2014/main" id="{9CD0A121-5761-0AD5-6480-451F72ADB1C6}"/>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fr-FR" altLang="fr-FR" sz="1000" b="1" i="0" u="none" strike="noStrike" kern="1200" cap="none" spc="0" normalizeH="0" baseline="0" noProof="0" dirty="0">
              <a:ln>
                <a:noFill/>
              </a:ln>
              <a:solidFill>
                <a:srgbClr val="005677"/>
              </a:solidFill>
              <a:effectLst/>
              <a:uLnTx/>
              <a:uFillTx/>
              <a:latin typeface="Arial"/>
              <a:ea typeface="MS PGothic" charset="0"/>
              <a:cs typeface="Arial" panose="020B0604020202020204" pitchFamily="34" charset="0"/>
            </a:endParaRPr>
          </a:p>
        </p:txBody>
      </p:sp>
      <p:pic>
        <p:nvPicPr>
          <p:cNvPr id="6" name="Image 5" descr="Une image contenant texte, Tracé, ligne, diagramme&#10;&#10;Description générée automatiquement">
            <a:extLst>
              <a:ext uri="{FF2B5EF4-FFF2-40B4-BE49-F238E27FC236}">
                <a16:creationId xmlns:a16="http://schemas.microsoft.com/office/drawing/2014/main" id="{1B10B376-9345-881F-F774-2C6C7DFE2F66}"/>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4071" y="1914976"/>
            <a:ext cx="7718611" cy="4412459"/>
          </a:xfrm>
          <a:prstGeom prst="rect">
            <a:avLst/>
          </a:prstGeom>
        </p:spPr>
      </p:pic>
      <p:sp>
        <p:nvSpPr>
          <p:cNvPr id="7" name="Rectangle 231">
            <a:extLst>
              <a:ext uri="{FF2B5EF4-FFF2-40B4-BE49-F238E27FC236}">
                <a16:creationId xmlns:a16="http://schemas.microsoft.com/office/drawing/2014/main" id="{93FC992D-B260-0E36-A6A3-C32AE138A9BA}"/>
              </a:ext>
            </a:extLst>
          </p:cNvPr>
          <p:cNvSpPr>
            <a:spLocks noChangeArrowheads="1"/>
          </p:cNvSpPr>
          <p:nvPr/>
        </p:nvSpPr>
        <p:spPr bwMode="auto">
          <a:xfrm>
            <a:off x="1310055" y="2205136"/>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T1 2015 = 100</a:t>
            </a:r>
          </a:p>
        </p:txBody>
      </p:sp>
      <p:sp>
        <p:nvSpPr>
          <p:cNvPr id="9" name="Rectangle 231">
            <a:extLst>
              <a:ext uri="{FF2B5EF4-FFF2-40B4-BE49-F238E27FC236}">
                <a16:creationId xmlns:a16="http://schemas.microsoft.com/office/drawing/2014/main" id="{23CCACDC-7237-EAFF-027E-D55F2AE2ABF9}"/>
              </a:ext>
            </a:extLst>
          </p:cNvPr>
          <p:cNvSpPr>
            <a:spLocks noChangeArrowheads="1"/>
          </p:cNvSpPr>
          <p:nvPr/>
        </p:nvSpPr>
        <p:spPr bwMode="auto">
          <a:xfrm>
            <a:off x="5210092" y="2420579"/>
            <a:ext cx="306048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rgbClr val="FF66FF"/>
                </a:solidFill>
                <a:latin typeface="Arial"/>
              </a:rPr>
              <a:t>Salaire réel moyen par tête</a:t>
            </a:r>
          </a:p>
        </p:txBody>
      </p:sp>
      <p:sp>
        <p:nvSpPr>
          <p:cNvPr id="10" name="Rectangle 231">
            <a:extLst>
              <a:ext uri="{FF2B5EF4-FFF2-40B4-BE49-F238E27FC236}">
                <a16:creationId xmlns:a16="http://schemas.microsoft.com/office/drawing/2014/main" id="{C7FBE268-ECA7-9CBC-B870-94D4ACE9C868}"/>
              </a:ext>
            </a:extLst>
          </p:cNvPr>
          <p:cNvSpPr>
            <a:spLocks noChangeArrowheads="1"/>
          </p:cNvSpPr>
          <p:nvPr/>
        </p:nvSpPr>
        <p:spPr bwMode="auto">
          <a:xfrm>
            <a:off x="4046962" y="4121205"/>
            <a:ext cx="306048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chemeClr val="tx1">
                    <a:lumMod val="50000"/>
                  </a:schemeClr>
                </a:solidFill>
                <a:latin typeface="Arial"/>
              </a:rPr>
              <a:t>Productivité par tête</a:t>
            </a:r>
          </a:p>
        </p:txBody>
      </p:sp>
    </p:spTree>
    <p:extLst>
      <p:ext uri="{BB962C8B-B14F-4D97-AF65-F5344CB8AC3E}">
        <p14:creationId xmlns:p14="http://schemas.microsoft.com/office/powerpoint/2010/main" val="2935357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976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7469" y="541421"/>
            <a:ext cx="8776531" cy="290849"/>
          </a:xfrm>
        </p:spPr>
        <p:txBody>
          <a:bodyPr/>
          <a:lstStyle/>
          <a:p>
            <a:r>
              <a:rPr lang="fr-FR" sz="2100" dirty="0"/>
              <a:t>Elle repose sur deux socles : le commerce extérieur…</a:t>
            </a:r>
          </a:p>
        </p:txBody>
      </p:sp>
      <p:sp>
        <p:nvSpPr>
          <p:cNvPr id="3" name="Espace réservé du contenu 2"/>
          <p:cNvSpPr>
            <a:spLocks noGrp="1"/>
          </p:cNvSpPr>
          <p:nvPr>
            <p:ph idx="1"/>
          </p:nvPr>
        </p:nvSpPr>
        <p:spPr>
          <a:xfrm>
            <a:off x="521328" y="1648005"/>
            <a:ext cx="8874860" cy="341490"/>
          </a:xfrm>
        </p:spPr>
        <p:txBody>
          <a:bodyPr/>
          <a:lstStyle/>
          <a:p>
            <a:r>
              <a:rPr lang="fr-FR" sz="1800" dirty="0"/>
              <a:t>Commerce extérieur de biens et services</a:t>
            </a:r>
          </a:p>
          <a:p>
            <a:endParaRPr lang="fr-FR" dirty="0"/>
          </a:p>
        </p:txBody>
      </p:sp>
      <p:sp>
        <p:nvSpPr>
          <p:cNvPr id="5" name="Rectangle 231"/>
          <p:cNvSpPr>
            <a:spLocks noChangeArrowheads="1"/>
          </p:cNvSpPr>
          <p:nvPr/>
        </p:nvSpPr>
        <p:spPr bwMode="auto">
          <a:xfrm>
            <a:off x="7171935" y="6470271"/>
            <a:ext cx="197332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capture d’écran, ligne, Tracé, Police&#10;&#10;Description générée automatiquement">
            <a:extLst>
              <a:ext uri="{FF2B5EF4-FFF2-40B4-BE49-F238E27FC236}">
                <a16:creationId xmlns:a16="http://schemas.microsoft.com/office/drawing/2014/main" id="{B2622A32-A9D3-263C-6F2C-6F55AB51B3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058" y="1953722"/>
            <a:ext cx="7826299" cy="4362857"/>
          </a:xfrm>
          <a:prstGeom prst="rect">
            <a:avLst/>
          </a:prstGeom>
        </p:spPr>
      </p:pic>
      <p:sp>
        <p:nvSpPr>
          <p:cNvPr id="7" name="Rectangle 231">
            <a:extLst>
              <a:ext uri="{FF2B5EF4-FFF2-40B4-BE49-F238E27FC236}">
                <a16:creationId xmlns:a16="http://schemas.microsoft.com/office/drawing/2014/main" id="{D86F512C-E465-4A6E-60D2-5C4DC3734309}"/>
              </a:ext>
            </a:extLst>
          </p:cNvPr>
          <p:cNvSpPr>
            <a:spLocks noChangeArrowheads="1"/>
          </p:cNvSpPr>
          <p:nvPr/>
        </p:nvSpPr>
        <p:spPr bwMode="auto">
          <a:xfrm>
            <a:off x="1278615" y="2205136"/>
            <a:ext cx="35210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contribution à la variation du PIB en point de %</a:t>
            </a:r>
          </a:p>
        </p:txBody>
      </p:sp>
    </p:spTree>
    <p:extLst>
      <p:ext uri="{BB962C8B-B14F-4D97-AF65-F5344CB8AC3E}">
        <p14:creationId xmlns:p14="http://schemas.microsoft.com/office/powerpoint/2010/main" val="118301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734" y="345163"/>
            <a:ext cx="8776531" cy="581698"/>
          </a:xfrm>
        </p:spPr>
        <p:txBody>
          <a:bodyPr/>
          <a:lstStyle/>
          <a:p>
            <a:r>
              <a:rPr lang="fr-FR" sz="2100" dirty="0"/>
              <a:t>… et les dépenses publiques. De surcroît, les recettes ne sont pas à la hauteur des prévisions.</a:t>
            </a:r>
          </a:p>
        </p:txBody>
      </p:sp>
      <p:sp>
        <p:nvSpPr>
          <p:cNvPr id="3" name="Espace réservé du contenu 2"/>
          <p:cNvSpPr>
            <a:spLocks noGrp="1"/>
          </p:cNvSpPr>
          <p:nvPr>
            <p:ph idx="1"/>
          </p:nvPr>
        </p:nvSpPr>
        <p:spPr>
          <a:xfrm>
            <a:off x="521328" y="1648005"/>
            <a:ext cx="8874860" cy="341490"/>
          </a:xfrm>
        </p:spPr>
        <p:txBody>
          <a:bodyPr/>
          <a:lstStyle/>
          <a:p>
            <a:r>
              <a:rPr lang="fr-FR" sz="1800" dirty="0"/>
              <a:t>Recettes fiscales nettes de l’Etat*</a:t>
            </a:r>
          </a:p>
          <a:p>
            <a:endParaRPr lang="fr-FR" dirty="0"/>
          </a:p>
        </p:txBody>
      </p:sp>
      <p:sp>
        <p:nvSpPr>
          <p:cNvPr id="5" name="Rectangle 231"/>
          <p:cNvSpPr>
            <a:spLocks noChangeArrowheads="1"/>
          </p:cNvSpPr>
          <p:nvPr/>
        </p:nvSpPr>
        <p:spPr bwMode="auto">
          <a:xfrm>
            <a:off x="5441575" y="6530015"/>
            <a:ext cx="245758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Ministère des comptes publics</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4" name="ZoneTexte 1">
            <a:extLst>
              <a:ext uri="{FF2B5EF4-FFF2-40B4-BE49-F238E27FC236}">
                <a16:creationId xmlns:a16="http://schemas.microsoft.com/office/drawing/2014/main" id="{14BB08FA-B1E2-AE7C-BD9E-D063A3018A18}"/>
              </a:ext>
            </a:extLst>
          </p:cNvPr>
          <p:cNvSpPr txBox="1"/>
          <p:nvPr/>
        </p:nvSpPr>
        <p:spPr>
          <a:xfrm>
            <a:off x="722904" y="6005104"/>
            <a:ext cx="7935432" cy="55606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R="0" lvl="0" algn="l" defTabSz="457200" rtl="0" eaLnBrk="0" fontAlgn="base" latinLnBrk="0" hangingPunct="0">
              <a:lnSpc>
                <a:spcPct val="100000"/>
              </a:lnSpc>
              <a:spcBef>
                <a:spcPct val="0"/>
              </a:spcBef>
              <a:spcAft>
                <a:spcPts val="0"/>
              </a:spcAft>
              <a:buClrTx/>
              <a:buSzTx/>
              <a:tabLst/>
              <a:defRPr/>
            </a:pPr>
            <a:r>
              <a:rPr lang="fr-FR" sz="1000" i="1" dirty="0">
                <a:solidFill>
                  <a:srgbClr val="58595B"/>
                </a:solidFill>
                <a:latin typeface="Arial" panose="020B0604020202020204" pitchFamily="34" charset="0"/>
              </a:rPr>
              <a:t>*</a:t>
            </a:r>
            <a:r>
              <a:rPr lang="fr-FR" sz="850" i="1" dirty="0">
                <a:solidFill>
                  <a:srgbClr val="58595B"/>
                </a:solidFill>
                <a:latin typeface="Arial" panose="020B0604020202020204" pitchFamily="34" charset="0"/>
              </a:rPr>
              <a:t>l</a:t>
            </a:r>
            <a:r>
              <a:rPr lang="fr-FR" sz="850" i="1" dirty="0"/>
              <a:t>’application budgétaire et comptable Chorus a fait l’objet d’une fermeture du 26 avril au 13 mai 2024 afin de déployer une nouvelle version. Ainsi, les données comptables du mois d’avril sont arrêtées au 24 du même mois, de sorte que les échéances intervenues entre le 25 et le 30 avril ont été constatées dans la situation mensuelle du mois de mai. </a:t>
            </a:r>
            <a:endParaRPr lang="fr-FR" sz="850" i="1" dirty="0">
              <a:solidFill>
                <a:srgbClr val="58595B"/>
              </a:solidFill>
              <a:latin typeface="Arial" panose="020B0604020202020204" pitchFamily="34" charset="0"/>
            </a:endParaRPr>
          </a:p>
        </p:txBody>
      </p:sp>
      <p:pic>
        <p:nvPicPr>
          <p:cNvPr id="10" name="Image 9" descr="Une image contenant texte, capture d’écran, Tracé, Parallèle&#10;&#10;Description générée automatiquement">
            <a:extLst>
              <a:ext uri="{FF2B5EF4-FFF2-40B4-BE49-F238E27FC236}">
                <a16:creationId xmlns:a16="http://schemas.microsoft.com/office/drawing/2014/main" id="{95A63B34-2CCA-88DB-404C-715952452F6A}"/>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06823" y="1989495"/>
            <a:ext cx="7058561" cy="4025823"/>
          </a:xfrm>
          <a:prstGeom prst="rect">
            <a:avLst/>
          </a:prstGeom>
        </p:spPr>
      </p:pic>
      <p:sp>
        <p:nvSpPr>
          <p:cNvPr id="11" name="Rectangle 231">
            <a:extLst>
              <a:ext uri="{FF2B5EF4-FFF2-40B4-BE49-F238E27FC236}">
                <a16:creationId xmlns:a16="http://schemas.microsoft.com/office/drawing/2014/main" id="{AE09E78D-FD97-73F5-7AEA-70BDF123EC0B}"/>
              </a:ext>
            </a:extLst>
          </p:cNvPr>
          <p:cNvSpPr>
            <a:spLocks noChangeArrowheads="1"/>
          </p:cNvSpPr>
          <p:nvPr/>
        </p:nvSpPr>
        <p:spPr bwMode="auto">
          <a:xfrm>
            <a:off x="1377490" y="2205136"/>
            <a:ext cx="35210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milliards d’€</a:t>
            </a:r>
          </a:p>
        </p:txBody>
      </p:sp>
    </p:spTree>
    <p:extLst>
      <p:ext uri="{BB962C8B-B14F-4D97-AF65-F5344CB8AC3E}">
        <p14:creationId xmlns:p14="http://schemas.microsoft.com/office/powerpoint/2010/main" val="2841543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435" y="233841"/>
            <a:ext cx="9000565" cy="872547"/>
          </a:xfrm>
        </p:spPr>
        <p:txBody>
          <a:bodyPr/>
          <a:lstStyle/>
          <a:p>
            <a:r>
              <a:rPr lang="fr-FR" sz="2100" dirty="0"/>
              <a:t>Le montant du déficit public représenterait au moins 6 % du PIB cette année, soit 1 point de plus que le ratio retenu dans le programme de stabilité au mois d’avril.</a:t>
            </a:r>
          </a:p>
        </p:txBody>
      </p:sp>
      <p:sp>
        <p:nvSpPr>
          <p:cNvPr id="3" name="Espace réservé du contenu 2"/>
          <p:cNvSpPr>
            <a:spLocks noGrp="1"/>
          </p:cNvSpPr>
          <p:nvPr>
            <p:ph idx="1"/>
          </p:nvPr>
        </p:nvSpPr>
        <p:spPr>
          <a:xfrm>
            <a:off x="521328" y="1648005"/>
            <a:ext cx="8874860" cy="341490"/>
          </a:xfrm>
        </p:spPr>
        <p:txBody>
          <a:bodyPr/>
          <a:lstStyle/>
          <a:p>
            <a:r>
              <a:rPr lang="fr-FR" sz="1800" dirty="0"/>
              <a:t>Solde des administrations publiques en France</a:t>
            </a:r>
          </a:p>
          <a:p>
            <a:endParaRPr lang="fr-FR" dirty="0"/>
          </a:p>
        </p:txBody>
      </p:sp>
      <p:sp>
        <p:nvSpPr>
          <p:cNvPr id="5" name="Rectangle 231"/>
          <p:cNvSpPr>
            <a:spLocks noChangeArrowheads="1"/>
          </p:cNvSpPr>
          <p:nvPr/>
        </p:nvSpPr>
        <p:spPr bwMode="auto">
          <a:xfrm>
            <a:off x="7171935" y="6470271"/>
            <a:ext cx="197332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texte, diagramme, ligne, Tracé&#10;&#10;Description générée automatiquement">
            <a:extLst>
              <a:ext uri="{FF2B5EF4-FFF2-40B4-BE49-F238E27FC236}">
                <a16:creationId xmlns:a16="http://schemas.microsoft.com/office/drawing/2014/main" id="{C213FEBD-C657-3EB9-EAE3-1AB4F58F984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45459" y="1989495"/>
            <a:ext cx="7862047" cy="4399051"/>
          </a:xfrm>
          <a:prstGeom prst="rect">
            <a:avLst/>
          </a:prstGeom>
        </p:spPr>
      </p:pic>
      <p:sp>
        <p:nvSpPr>
          <p:cNvPr id="7" name="Rectangle 231">
            <a:extLst>
              <a:ext uri="{FF2B5EF4-FFF2-40B4-BE49-F238E27FC236}">
                <a16:creationId xmlns:a16="http://schemas.microsoft.com/office/drawing/2014/main" id="{7D3B98AC-B6E9-FA5F-EB76-57F3D705BE70}"/>
              </a:ext>
            </a:extLst>
          </p:cNvPr>
          <p:cNvSpPr>
            <a:spLocks noChangeArrowheads="1"/>
          </p:cNvSpPr>
          <p:nvPr/>
        </p:nvSpPr>
        <p:spPr bwMode="auto">
          <a:xfrm>
            <a:off x="1350396" y="5288598"/>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 du PIB</a:t>
            </a:r>
          </a:p>
        </p:txBody>
      </p:sp>
    </p:spTree>
    <p:extLst>
      <p:ext uri="{BB962C8B-B14F-4D97-AF65-F5344CB8AC3E}">
        <p14:creationId xmlns:p14="http://schemas.microsoft.com/office/powerpoint/2010/main" val="2340153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726" y="546673"/>
            <a:ext cx="9025744" cy="290849"/>
          </a:xfrm>
        </p:spPr>
        <p:txBody>
          <a:bodyPr/>
          <a:lstStyle/>
          <a:p>
            <a:r>
              <a:rPr lang="fr-FR" sz="2100" dirty="0"/>
              <a:t>En attendant le Projet de loi de finances.</a:t>
            </a:r>
          </a:p>
        </p:txBody>
      </p:sp>
      <p:sp>
        <p:nvSpPr>
          <p:cNvPr id="3" name="Espace réservé du contenu 2"/>
          <p:cNvSpPr>
            <a:spLocks noGrp="1"/>
          </p:cNvSpPr>
          <p:nvPr>
            <p:ph idx="1"/>
          </p:nvPr>
        </p:nvSpPr>
        <p:spPr>
          <a:xfrm>
            <a:off x="112916" y="1554565"/>
            <a:ext cx="8459375" cy="341490"/>
          </a:xfrm>
        </p:spPr>
        <p:txBody>
          <a:bodyPr/>
          <a:lstStyle/>
          <a:p>
            <a:pPr algn="just">
              <a:spcAft>
                <a:spcPts val="1800"/>
              </a:spcAft>
            </a:pPr>
            <a:r>
              <a:rPr lang="fr-FR" sz="1500" dirty="0"/>
              <a:t>→  Entre les huit premiers mois de 2023 et de 2024, les recettes fiscales de l’Etat se sont raffermies de 1,5 % en € courants, alors qu’une hausse proche de 8 % en moyenne annuelle avait été retenue dans le projet de loi de finances présenté il y a un an ; le ralentissement de l’inflation, plus prononcé que prévu, affecte les recettes de TVA, tandis que l’indexation pour certaines dépenses n’est pas immédiate (contrats de fourniture, salaires de la fonction publique, etc.). Parallèlement, « </a:t>
            </a:r>
            <a:r>
              <a:rPr lang="fr-FR" sz="1500" i="1" dirty="0"/>
              <a:t>une progression encore forte de la dépense publique hors mesures exceptionnelles en 2024</a:t>
            </a:r>
            <a:r>
              <a:rPr lang="fr-FR" sz="1500" dirty="0"/>
              <a:t> » a été relevée par la Cour des comptes dans son dernier diagnostic réalisé à partir des prévisions inscrites dans le Programme de stabilité du mois d’avril (+ 4,1 % en valeur hors crédits d’impôt et + 1,7 % en volume). </a:t>
            </a:r>
          </a:p>
          <a:p>
            <a:pPr algn="just">
              <a:spcAft>
                <a:spcPts val="1800"/>
              </a:spcAft>
            </a:pPr>
            <a:r>
              <a:rPr lang="fr-FR" sz="1500" dirty="0"/>
              <a:t>→  A au moins 6 % du PIB, le déficit des administrations publiques attendu pour cette année serait l’un des plus élevés (sinon le plus élevé) de tous les pays de l’Union européenne, puis s’établirait encore à 5 % en 2025 a annoncé le Premier ministre, en attendant la présentation détaillée du PLF dans quelques jours.  </a:t>
            </a:r>
          </a:p>
          <a:p>
            <a:pPr algn="just">
              <a:spcAft>
                <a:spcPts val="1800"/>
              </a:spcAft>
            </a:pPr>
            <a:r>
              <a:rPr lang="fr-FR" sz="1500" dirty="0"/>
              <a:t> →  Le montant de la dette publique est évalué à 3 228 milliards d’€ fin juin ; il a ainsi grimpé de 175 milliards en un an et de 842 milliards depuis la fin 2019. </a:t>
            </a:r>
          </a:p>
          <a:p>
            <a:pPr algn="just">
              <a:spcAft>
                <a:spcPts val="1800"/>
              </a:spcAft>
            </a:pPr>
            <a:r>
              <a:rPr lang="fr-FR" sz="1500" dirty="0"/>
              <a:t>→  La durée de vie moyenne de la dette des seuls titres négociables de l’Etat est de </a:t>
            </a:r>
            <a:br>
              <a:rPr lang="fr-FR" sz="1500" dirty="0"/>
            </a:br>
            <a:r>
              <a:rPr lang="fr-FR" sz="1500" dirty="0"/>
              <a:t>8 ans et demi et ces derniers sont détenus à hauteur de 55 % par des non résidents (contre moins de 50 % jusque fin 2022).</a:t>
            </a:r>
          </a:p>
          <a:p>
            <a:pPr algn="just">
              <a:spcAft>
                <a:spcPts val="1800"/>
              </a:spcAft>
            </a:pPr>
            <a:r>
              <a:rPr lang="fr-FR" sz="1700" dirty="0"/>
              <a:t> </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835660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8735" y="457718"/>
            <a:ext cx="8622690" cy="581698"/>
          </a:xfrm>
        </p:spPr>
        <p:txBody>
          <a:bodyPr/>
          <a:lstStyle/>
          <a:p>
            <a:r>
              <a:rPr lang="fr-FR" sz="2100" dirty="0"/>
              <a:t>La hausse des dépenses des ménages en services compense le recul observé pour les biens.</a:t>
            </a:r>
          </a:p>
        </p:txBody>
      </p:sp>
      <p:sp>
        <p:nvSpPr>
          <p:cNvPr id="3" name="Espace réservé du contenu 2"/>
          <p:cNvSpPr>
            <a:spLocks noGrp="1"/>
          </p:cNvSpPr>
          <p:nvPr>
            <p:ph idx="1"/>
          </p:nvPr>
        </p:nvSpPr>
        <p:spPr>
          <a:xfrm>
            <a:off x="539997" y="1562022"/>
            <a:ext cx="8320166" cy="401001"/>
          </a:xfrm>
        </p:spPr>
        <p:txBody>
          <a:bodyPr/>
          <a:lstStyle/>
          <a:p>
            <a:r>
              <a:rPr lang="fr-FR" sz="1800" dirty="0"/>
              <a:t>Consommation des ménages par poste  </a:t>
            </a:r>
          </a:p>
        </p:txBody>
      </p:sp>
      <p:sp>
        <p:nvSpPr>
          <p:cNvPr id="5" name="Rectangle 231"/>
          <p:cNvSpPr>
            <a:spLocks noChangeArrowheads="1"/>
          </p:cNvSpPr>
          <p:nvPr/>
        </p:nvSpPr>
        <p:spPr bwMode="auto">
          <a:xfrm>
            <a:off x="7356821" y="6456262"/>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texte, capture d’écran, nombre, Police&#10;&#10;Description générée automatiquement">
            <a:extLst>
              <a:ext uri="{FF2B5EF4-FFF2-40B4-BE49-F238E27FC236}">
                <a16:creationId xmlns:a16="http://schemas.microsoft.com/office/drawing/2014/main" id="{128EA7BE-BF6F-EA4C-4D95-5441501192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067" y="1963023"/>
            <a:ext cx="7814936" cy="4290293"/>
          </a:xfrm>
          <a:prstGeom prst="rect">
            <a:avLst/>
          </a:prstGeom>
        </p:spPr>
      </p:pic>
      <p:sp>
        <p:nvSpPr>
          <p:cNvPr id="10" name="Rectangle 231">
            <a:extLst>
              <a:ext uri="{FF2B5EF4-FFF2-40B4-BE49-F238E27FC236}">
                <a16:creationId xmlns:a16="http://schemas.microsoft.com/office/drawing/2014/main" id="{35B4416F-D0AB-46F1-C6AF-02B9BE99539E}"/>
              </a:ext>
            </a:extLst>
          </p:cNvPr>
          <p:cNvSpPr>
            <a:spLocks noChangeArrowheads="1"/>
          </p:cNvSpPr>
          <p:nvPr/>
        </p:nvSpPr>
        <p:spPr bwMode="auto">
          <a:xfrm>
            <a:off x="4154550" y="2165969"/>
            <a:ext cx="352102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entre le T4 2019 et le T2 2024</a:t>
            </a:r>
          </a:p>
        </p:txBody>
      </p:sp>
    </p:spTree>
    <p:extLst>
      <p:ext uri="{BB962C8B-B14F-4D97-AF65-F5344CB8AC3E}">
        <p14:creationId xmlns:p14="http://schemas.microsoft.com/office/powerpoint/2010/main" val="20616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0655" y="223149"/>
            <a:ext cx="8622690" cy="1052596"/>
          </a:xfrm>
        </p:spPr>
        <p:txBody>
          <a:bodyPr/>
          <a:lstStyle/>
          <a:p>
            <a:r>
              <a:rPr lang="fr-FR" sz="1900" dirty="0"/>
              <a:t>Les immatriculations automobiles sous la barre des 140 000 par mois. Le poids des véhicules électriques ne progresse plus : 25 % du total lors des neuf premiers mois de 2024 (y compris hybrides rechargeables).</a:t>
            </a:r>
          </a:p>
        </p:txBody>
      </p:sp>
      <p:sp>
        <p:nvSpPr>
          <p:cNvPr id="3" name="Espace réservé du contenu 2"/>
          <p:cNvSpPr>
            <a:spLocks noGrp="1"/>
          </p:cNvSpPr>
          <p:nvPr>
            <p:ph idx="1"/>
          </p:nvPr>
        </p:nvSpPr>
        <p:spPr>
          <a:xfrm>
            <a:off x="539997" y="1562022"/>
            <a:ext cx="8320166" cy="401001"/>
          </a:xfrm>
        </p:spPr>
        <p:txBody>
          <a:bodyPr/>
          <a:lstStyle/>
          <a:p>
            <a:r>
              <a:rPr lang="fr-FR" sz="1800" dirty="0"/>
              <a:t>Immatriculations de véhicules automobiles particuliers neufs (cvs)</a:t>
            </a:r>
          </a:p>
        </p:txBody>
      </p:sp>
      <p:sp>
        <p:nvSpPr>
          <p:cNvPr id="5" name="Rectangle 231"/>
          <p:cNvSpPr>
            <a:spLocks noChangeArrowheads="1"/>
          </p:cNvSpPr>
          <p:nvPr/>
        </p:nvSpPr>
        <p:spPr bwMode="auto">
          <a:xfrm>
            <a:off x="5366656" y="6480963"/>
            <a:ext cx="280915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Ministère de la transition écologique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0" name="Image 9" descr="Une image contenant texte, Tracé, ligne, diagramme&#10;&#10;Description générée automatiquement">
            <a:extLst>
              <a:ext uri="{FF2B5EF4-FFF2-40B4-BE49-F238E27FC236}">
                <a16:creationId xmlns:a16="http://schemas.microsoft.com/office/drawing/2014/main" id="{C71EAF2D-BC6B-F3C5-C059-756869943097}"/>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81319" y="1882588"/>
            <a:ext cx="7808258" cy="4509058"/>
          </a:xfrm>
          <a:prstGeom prst="rect">
            <a:avLst/>
          </a:prstGeom>
        </p:spPr>
      </p:pic>
      <p:sp>
        <p:nvSpPr>
          <p:cNvPr id="11" name="Rectangle 231">
            <a:extLst>
              <a:ext uri="{FF2B5EF4-FFF2-40B4-BE49-F238E27FC236}">
                <a16:creationId xmlns:a16="http://schemas.microsoft.com/office/drawing/2014/main" id="{E54286BD-C6FC-6217-8E07-4FE7C7C3871C}"/>
              </a:ext>
            </a:extLst>
          </p:cNvPr>
          <p:cNvSpPr>
            <a:spLocks noChangeArrowheads="1"/>
          </p:cNvSpPr>
          <p:nvPr/>
        </p:nvSpPr>
        <p:spPr bwMode="auto">
          <a:xfrm>
            <a:off x="1589171" y="2052340"/>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moyenne mobile sur 2 mois</a:t>
            </a:r>
          </a:p>
        </p:txBody>
      </p:sp>
    </p:spTree>
    <p:extLst>
      <p:ext uri="{BB962C8B-B14F-4D97-AF65-F5344CB8AC3E}">
        <p14:creationId xmlns:p14="http://schemas.microsoft.com/office/powerpoint/2010/main" val="11138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2782" y="591960"/>
            <a:ext cx="8942145" cy="290849"/>
          </a:xfrm>
        </p:spPr>
        <p:txBody>
          <a:bodyPr/>
          <a:lstStyle/>
          <a:p>
            <a:r>
              <a:rPr lang="fr-FR" sz="2100" dirty="0"/>
              <a:t>Un effort d’épargne particulièrement soutenu.</a:t>
            </a:r>
          </a:p>
        </p:txBody>
      </p:sp>
      <p:sp>
        <p:nvSpPr>
          <p:cNvPr id="3" name="Espace réservé du contenu 2"/>
          <p:cNvSpPr>
            <a:spLocks noGrp="1"/>
          </p:cNvSpPr>
          <p:nvPr>
            <p:ph idx="1"/>
          </p:nvPr>
        </p:nvSpPr>
        <p:spPr>
          <a:xfrm>
            <a:off x="336425" y="1633246"/>
            <a:ext cx="8874860" cy="341490"/>
          </a:xfrm>
        </p:spPr>
        <p:txBody>
          <a:bodyPr/>
          <a:lstStyle/>
          <a:p>
            <a:r>
              <a:rPr lang="fr-FR" sz="1800" dirty="0"/>
              <a:t>Taux d’épargne des ménages en France et en zone euro</a:t>
            </a:r>
          </a:p>
          <a:p>
            <a:endParaRPr lang="fr-FR" dirty="0"/>
          </a:p>
        </p:txBody>
      </p:sp>
      <p:sp>
        <p:nvSpPr>
          <p:cNvPr id="5" name="Rectangle 231"/>
          <p:cNvSpPr>
            <a:spLocks noChangeArrowheads="1"/>
          </p:cNvSpPr>
          <p:nvPr/>
        </p:nvSpPr>
        <p:spPr bwMode="auto">
          <a:xfrm>
            <a:off x="7095101" y="6542173"/>
            <a:ext cx="10659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Eurostat</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6" name="Image 15" descr="Une image contenant ligne, Tracé, texte, Police&#10;&#10;Description générée automatiquement">
            <a:extLst>
              <a:ext uri="{FF2B5EF4-FFF2-40B4-BE49-F238E27FC236}">
                <a16:creationId xmlns:a16="http://schemas.microsoft.com/office/drawing/2014/main" id="{C7B23FF2-4704-D207-6797-0BFBD6C29F6E}"/>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84093" y="1974736"/>
            <a:ext cx="8077201" cy="4384399"/>
          </a:xfrm>
          <a:prstGeom prst="rect">
            <a:avLst/>
          </a:prstGeom>
        </p:spPr>
      </p:pic>
      <p:sp>
        <p:nvSpPr>
          <p:cNvPr id="17" name="Rectangle 231">
            <a:extLst>
              <a:ext uri="{FF2B5EF4-FFF2-40B4-BE49-F238E27FC236}">
                <a16:creationId xmlns:a16="http://schemas.microsoft.com/office/drawing/2014/main" id="{BE6C4664-EE63-0508-AA7D-CDB4DC9D5D54}"/>
              </a:ext>
            </a:extLst>
          </p:cNvPr>
          <p:cNvSpPr>
            <a:spLocks noChangeArrowheads="1"/>
          </p:cNvSpPr>
          <p:nvPr/>
        </p:nvSpPr>
        <p:spPr bwMode="auto">
          <a:xfrm>
            <a:off x="1041458" y="2191375"/>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proportion de leurs revenus nets</a:t>
            </a:r>
          </a:p>
        </p:txBody>
      </p:sp>
      <p:sp>
        <p:nvSpPr>
          <p:cNvPr id="18" name="Rectangle 231">
            <a:extLst>
              <a:ext uri="{FF2B5EF4-FFF2-40B4-BE49-F238E27FC236}">
                <a16:creationId xmlns:a16="http://schemas.microsoft.com/office/drawing/2014/main" id="{E546C20B-A17C-933D-A261-91E43C1B4D19}"/>
              </a:ext>
            </a:extLst>
          </p:cNvPr>
          <p:cNvSpPr>
            <a:spLocks noChangeArrowheads="1"/>
          </p:cNvSpPr>
          <p:nvPr/>
        </p:nvSpPr>
        <p:spPr bwMode="auto">
          <a:xfrm>
            <a:off x="3121609" y="4570423"/>
            <a:ext cx="26140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rgbClr val="1628D4"/>
                </a:solidFill>
                <a:latin typeface="Arial"/>
              </a:rPr>
              <a:t>FRANCE</a:t>
            </a:r>
          </a:p>
        </p:txBody>
      </p:sp>
      <p:sp>
        <p:nvSpPr>
          <p:cNvPr id="19" name="Rectangle 231">
            <a:extLst>
              <a:ext uri="{FF2B5EF4-FFF2-40B4-BE49-F238E27FC236}">
                <a16:creationId xmlns:a16="http://schemas.microsoft.com/office/drawing/2014/main" id="{EC57A2C6-041C-2877-1E46-1236EE5BDBCB}"/>
              </a:ext>
            </a:extLst>
          </p:cNvPr>
          <p:cNvSpPr>
            <a:spLocks noChangeArrowheads="1"/>
          </p:cNvSpPr>
          <p:nvPr/>
        </p:nvSpPr>
        <p:spPr bwMode="auto">
          <a:xfrm>
            <a:off x="4953204" y="5464779"/>
            <a:ext cx="29365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chemeClr val="accent4">
                    <a:lumMod val="50000"/>
                  </a:schemeClr>
                </a:solidFill>
                <a:latin typeface="Arial"/>
              </a:rPr>
              <a:t>ZONE EURO (HORS FRANCE)</a:t>
            </a:r>
          </a:p>
        </p:txBody>
      </p:sp>
    </p:spTree>
    <p:extLst>
      <p:ext uri="{BB962C8B-B14F-4D97-AF65-F5344CB8AC3E}">
        <p14:creationId xmlns:p14="http://schemas.microsoft.com/office/powerpoint/2010/main" val="39504041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ICKYSTYLE" val="page"/>
</p:tagLst>
</file>

<file path=ppt/theme/theme1.xml><?xml version="1.0" encoding="utf-8"?>
<a:theme xmlns:a="http://schemas.openxmlformats.org/drawingml/2006/main" name="modèle présentation_UIMM">
  <a:themeElements>
    <a:clrScheme name="UIMM">
      <a:dk1>
        <a:srgbClr val="58595B"/>
      </a:dk1>
      <a:lt1>
        <a:sysClr val="window" lastClr="FFFFFF"/>
      </a:lt1>
      <a:dk2>
        <a:srgbClr val="005677"/>
      </a:dk2>
      <a:lt2>
        <a:srgbClr val="E2051B"/>
      </a:lt2>
      <a:accent1>
        <a:srgbClr val="5B97B2"/>
      </a:accent1>
      <a:accent2>
        <a:srgbClr val="00A19C"/>
      </a:accent2>
      <a:accent3>
        <a:srgbClr val="FFBC3A"/>
      </a:accent3>
      <a:accent4>
        <a:srgbClr val="F17C0E"/>
      </a:accent4>
      <a:accent5>
        <a:srgbClr val="B41B82"/>
      </a:accent5>
      <a:accent6>
        <a:srgbClr val="7C2250"/>
      </a:accent6>
      <a:hlink>
        <a:srgbClr val="58595B"/>
      </a:hlink>
      <a:folHlink>
        <a:srgbClr val="58595B"/>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_UIMM_POWERPOINT_TEMPLATE_V2.pot [Mode de compatibilité]" id="{35BDAA13-DE87-4D4A-B9A1-EC8B1BE1C129}" vid="{2264F496-7487-4738-9147-DD3747386E3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53936</TotalTime>
  <Words>1690</Words>
  <Application>Microsoft Office PowerPoint</Application>
  <PresentationFormat>Affichage à l'écran (4:3)</PresentationFormat>
  <Paragraphs>130</Paragraphs>
  <Slides>24</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24</vt:i4>
      </vt:variant>
    </vt:vector>
  </HeadingPairs>
  <TitlesOfParts>
    <vt:vector size="27" baseType="lpstr">
      <vt:lpstr>Arial</vt:lpstr>
      <vt:lpstr>Calibri</vt:lpstr>
      <vt:lpstr>modèle présentation_UIMM</vt:lpstr>
      <vt:lpstr>Situation économique en France </vt:lpstr>
      <vt:lpstr>un « effet JO » sur la croissance durant l’été qui sera corrigé en fin d’exercice. Celle-ci ressort en moyenne  à 1 % l’an.</vt:lpstr>
      <vt:lpstr>Elle repose sur deux socles : le commerce extérieur…</vt:lpstr>
      <vt:lpstr>… et les dépenses publiques. De surcroît, les recettes ne sont pas à la hauteur des prévisions.</vt:lpstr>
      <vt:lpstr>Le montant du déficit public représenterait au moins 6 % du PIB cette année, soit 1 point de plus que le ratio retenu dans le programme de stabilité au mois d’avril.</vt:lpstr>
      <vt:lpstr>En attendant le Projet de loi de finances.</vt:lpstr>
      <vt:lpstr>La hausse des dépenses des ménages en services compense le recul observé pour les biens.</vt:lpstr>
      <vt:lpstr>Les immatriculations automobiles sous la barre des 140 000 par mois. Le poids des véhicules électriques ne progresse plus : 25 % du total lors des neuf premiers mois de 2024 (y compris hybrides rechargeables).</vt:lpstr>
      <vt:lpstr>Un effort d’épargne particulièrement soutenu.</vt:lpstr>
      <vt:lpstr>la construction neuve reste largement déprimée.</vt:lpstr>
      <vt:lpstr>Les flux de crédits se sont redressés en juillet. Le début d’une reprise à la faveur de la réduction de 50 points de base des taux d’emprunt depuis le début 2024 ?</vt:lpstr>
      <vt:lpstr>Repli des investissements productifs depuis trois trimestres…</vt:lpstr>
      <vt:lpstr>… lié notamment à la réduction des dépenses en biens d’équipement. </vt:lpstr>
      <vt:lpstr>les difficultés liées à la demande sont devenues plus marquées que celles liées à l’offre.</vt:lpstr>
      <vt:lpstr>Depuis le début de l’exercice en cours, l’activité a diminué dans la plupart des secteurs industriels.</vt:lpstr>
      <vt:lpstr>Des carnets de commandes dégradés.</vt:lpstr>
      <vt:lpstr>Sur le champ de l’ensemble de l’économie, les défaillances sont au plus haut depuis 2015.  </vt:lpstr>
      <vt:lpstr>Au second trimestre 2024, les effectifs du privé se sont infléchis, ne progressant plus que de 0,3 % en glissement annuel. Les seuls effectifs intérimaires affichent un recul de 6,5 %.  </vt:lpstr>
      <vt:lpstr>Les prix des deux postes qui avaient contribué à l’emballement de l’inflation sont désormais stabilisés. En glissement annuel, ceux de l’énergie ont même reculé de plus de 3 % en septembre.</vt:lpstr>
      <vt:lpstr>En conséquence, L’inflation d’ensemble décélère plus vite qu’attendu : + 1,2 % après + 1,8 % en août… </vt:lpstr>
      <vt:lpstr>… DE SORTE que La prévision du consensus des économistes apparaît déjà caduque ; En fait, la progression des prix en moyenne annuelle 2024 sera de 2 ou 2,1 %.</vt:lpstr>
      <vt:lpstr>L’insee anticipe une augmentation des salaires de près  de 3 % cette année. </vt:lpstr>
      <vt:lpstr>Sur le long terme, c’est la productivité qui conditionne les gains de pouvoir d’achat. </vt:lpstr>
      <vt:lpstr>Présentation PowerPoint</vt:lpstr>
    </vt:vector>
  </TitlesOfParts>
  <Manager/>
  <Company>ADASE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subject/>
  <dc:creator>YADDADEN Clotilde</dc:creator>
  <cp:keywords/>
  <dc:description/>
  <cp:lastModifiedBy>JAGOT Alexandre</cp:lastModifiedBy>
  <cp:revision>1539</cp:revision>
  <cp:lastPrinted>2022-11-29T16:37:19Z</cp:lastPrinted>
  <dcterms:created xsi:type="dcterms:W3CDTF">2019-06-07T08:44:45Z</dcterms:created>
  <dcterms:modified xsi:type="dcterms:W3CDTF">2024-10-03T08:21:33Z</dcterms:modified>
  <cp:category/>
</cp:coreProperties>
</file>