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843" r:id="rId2"/>
    <p:sldId id="3247" r:id="rId3"/>
    <p:sldId id="3249" r:id="rId4"/>
    <p:sldId id="3248" r:id="rId5"/>
    <p:sldId id="3256" r:id="rId6"/>
    <p:sldId id="3229" r:id="rId7"/>
    <p:sldId id="3250" r:id="rId8"/>
    <p:sldId id="3251" r:id="rId9"/>
    <p:sldId id="3252" r:id="rId10"/>
    <p:sldId id="3254" r:id="rId11"/>
    <p:sldId id="3255" r:id="rId12"/>
    <p:sldId id="268" r:id="rId13"/>
  </p:sldIdLst>
  <p:sldSz cx="9144000" cy="6858000" type="screen4x3"/>
  <p:notesSz cx="6797675" cy="9872663"/>
  <p:defaultTextStyle>
    <a:defPPr>
      <a:defRPr lang="en-US"/>
    </a:defPPr>
    <a:lvl1pPr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1pPr>
    <a:lvl2pPr marL="4572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2pPr>
    <a:lvl3pPr marL="9144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3pPr>
    <a:lvl4pPr marL="13716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4pPr>
    <a:lvl5pPr marL="1828800" algn="l" defTabSz="457200" rtl="0" eaLnBrk="0" fontAlgn="base" hangingPunct="0">
      <a:spcBef>
        <a:spcPct val="0"/>
      </a:spcBef>
      <a:spcAft>
        <a:spcPct val="0"/>
      </a:spcAft>
      <a:defRPr sz="2400" kern="1200">
        <a:solidFill>
          <a:schemeClr val="tx1"/>
        </a:solidFill>
        <a:latin typeface="Arial" charset="0"/>
        <a:ea typeface="MS PGothic" charset="0"/>
        <a:cs typeface="MS PGothic" charset="0"/>
      </a:defRPr>
    </a:lvl5pPr>
    <a:lvl6pPr marL="2286000" algn="l" defTabSz="457200" rtl="0" eaLnBrk="1" latinLnBrk="0" hangingPunct="1">
      <a:defRPr sz="2400" kern="1200">
        <a:solidFill>
          <a:schemeClr val="tx1"/>
        </a:solidFill>
        <a:latin typeface="Arial" charset="0"/>
        <a:ea typeface="MS PGothic" charset="0"/>
        <a:cs typeface="MS PGothic" charset="0"/>
      </a:defRPr>
    </a:lvl6pPr>
    <a:lvl7pPr marL="2743200" algn="l" defTabSz="457200" rtl="0" eaLnBrk="1" latinLnBrk="0" hangingPunct="1">
      <a:defRPr sz="2400" kern="1200">
        <a:solidFill>
          <a:schemeClr val="tx1"/>
        </a:solidFill>
        <a:latin typeface="Arial" charset="0"/>
        <a:ea typeface="MS PGothic" charset="0"/>
        <a:cs typeface="MS PGothic" charset="0"/>
      </a:defRPr>
    </a:lvl7pPr>
    <a:lvl8pPr marL="3200400" algn="l" defTabSz="457200" rtl="0" eaLnBrk="1" latinLnBrk="0" hangingPunct="1">
      <a:defRPr sz="2400" kern="1200">
        <a:solidFill>
          <a:schemeClr val="tx1"/>
        </a:solidFill>
        <a:latin typeface="Arial" charset="0"/>
        <a:ea typeface="MS PGothic" charset="0"/>
        <a:cs typeface="MS PGothic" charset="0"/>
      </a:defRPr>
    </a:lvl8pPr>
    <a:lvl9pPr marL="3657600" algn="l" defTabSz="457200" rtl="0" eaLnBrk="1" latinLnBrk="0" hangingPunct="1">
      <a:defRPr sz="2400" kern="1200">
        <a:solidFill>
          <a:schemeClr val="tx1"/>
        </a:solidFill>
        <a:latin typeface="Arial" charset="0"/>
        <a:ea typeface="MS PGothic" charset="0"/>
        <a:cs typeface="MS PGothic" charset="0"/>
      </a:defRPr>
    </a:lvl9pPr>
  </p:defaultTextStyle>
  <p:extLst>
    <p:ext uri="{521415D9-36F7-43E2-AB2F-B90AF26B5E84}">
      <p14:sectionLst xmlns:p14="http://schemas.microsoft.com/office/powerpoint/2010/main">
        <p14:section name="Section par défaut" id="{7940F68B-CB7D-417E-966D-786FC90525DB}">
          <p14:sldIdLst>
            <p14:sldId id="2843"/>
            <p14:sldId id="3247"/>
            <p14:sldId id="3249"/>
            <p14:sldId id="3248"/>
            <p14:sldId id="3256"/>
            <p14:sldId id="3229"/>
            <p14:sldId id="3250"/>
            <p14:sldId id="3251"/>
            <p14:sldId id="3252"/>
            <p14:sldId id="3254"/>
            <p14:sldId id="3255"/>
          </p14:sldIdLst>
        </p14:section>
        <p14:section name="Section sans titre" id="{D0C21EC8-F1B2-4FF5-A626-893AC3938838}">
          <p14:sldIdLst>
            <p14:sldId id="2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OT Alexandre" initials="JA" lastIdx="1" clrIdx="0">
    <p:extLst>
      <p:ext uri="{19B8F6BF-5375-455C-9EA6-DF929625EA0E}">
        <p15:presenceInfo xmlns:p15="http://schemas.microsoft.com/office/powerpoint/2012/main" userId="S::ajagot@uimm.com::2a8f74f4-6250-4d03-bcd0-9ae835483e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00CC66"/>
    <a:srgbClr val="660066"/>
    <a:srgbClr val="CC99FF"/>
    <a:srgbClr val="9999FF"/>
    <a:srgbClr val="996600"/>
    <a:srgbClr val="DF5FB1"/>
    <a:srgbClr val="E167B5"/>
    <a:srgbClr val="0D188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634" autoAdjust="0"/>
  </p:normalViewPr>
  <p:slideViewPr>
    <p:cSldViewPr snapToGrid="0" showGuides="1">
      <p:cViewPr varScale="1">
        <p:scale>
          <a:sx n="107" d="100"/>
          <a:sy n="107" d="100"/>
        </p:scale>
        <p:origin x="166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4B41BA9A-F5B0-4448-909C-5871DF8B94DE}" type="datetimeFigureOut">
              <a:rPr lang="fr-FR" smtClean="0"/>
              <a:t>12/03/2024</a:t>
            </a:fld>
            <a:endParaRPr lang="fr-FR"/>
          </a:p>
        </p:txBody>
      </p:sp>
      <p:sp>
        <p:nvSpPr>
          <p:cNvPr id="4" name="Espace réservé de l'image des diapositives 3"/>
          <p:cNvSpPr>
            <a:spLocks noGrp="1" noRot="1" noChangeAspect="1"/>
          </p:cNvSpPr>
          <p:nvPr>
            <p:ph type="sldImg" idx="2"/>
          </p:nvPr>
        </p:nvSpPr>
        <p:spPr>
          <a:xfrm>
            <a:off x="1177925" y="1233488"/>
            <a:ext cx="444182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D8D165A6-8FD8-44FE-B9F2-2297912CCCC2}" type="slidenum">
              <a:rPr lang="fr-FR" smtClean="0"/>
              <a:t>‹N°›</a:t>
            </a:fld>
            <a:endParaRPr lang="fr-FR"/>
          </a:p>
        </p:txBody>
      </p:sp>
    </p:spTree>
    <p:extLst>
      <p:ext uri="{BB962C8B-B14F-4D97-AF65-F5344CB8AC3E}">
        <p14:creationId xmlns:p14="http://schemas.microsoft.com/office/powerpoint/2010/main" val="132156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UVERTURE">
    <p:spTree>
      <p:nvGrpSpPr>
        <p:cNvPr id="1" name=""/>
        <p:cNvGrpSpPr/>
        <p:nvPr/>
      </p:nvGrpSpPr>
      <p:grpSpPr>
        <a:xfrm>
          <a:off x="0" y="0"/>
          <a:ext cx="0" cy="0"/>
          <a:chOff x="0" y="0"/>
          <a:chExt cx="0" cy="0"/>
        </a:xfrm>
      </p:grpSpPr>
      <p:sp>
        <p:nvSpPr>
          <p:cNvPr id="4" name="Rectangle 3"/>
          <p:cNvSpPr/>
          <p:nvPr/>
        </p:nvSpPr>
        <p:spPr>
          <a:xfrm>
            <a:off x="0" y="3438525"/>
            <a:ext cx="9144000" cy="3419475"/>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pic>
        <p:nvPicPr>
          <p:cNvPr id="5" name="Image 8"/>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16250" y="2082800"/>
            <a:ext cx="3111500" cy="2714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39750" y="5260631"/>
            <a:ext cx="8064500" cy="492443"/>
          </a:xfrm>
        </p:spPr>
        <p:txBody>
          <a:bodyPr lIns="88900" tIns="38100" rIns="88900" bIns="38100" anchor="b"/>
          <a:lstStyle>
            <a:lvl1pPr marL="0" indent="0" algn="ctr">
              <a:defRPr sz="3000" b="0">
                <a:solidFill>
                  <a:schemeClr val="tx1"/>
                </a:solidFill>
              </a:defRPr>
            </a:lvl1pPr>
          </a:lstStyle>
          <a:p>
            <a:r>
              <a:rPr lang="fr-FR"/>
              <a:t>Modifiez le style du titre</a:t>
            </a:r>
            <a:endParaRPr lang="en-US" dirty="0"/>
          </a:p>
        </p:txBody>
      </p:sp>
      <p:sp>
        <p:nvSpPr>
          <p:cNvPr id="3" name="Subtitle 2"/>
          <p:cNvSpPr>
            <a:spLocks noGrp="1"/>
          </p:cNvSpPr>
          <p:nvPr>
            <p:ph type="subTitle" idx="1"/>
          </p:nvPr>
        </p:nvSpPr>
        <p:spPr>
          <a:xfrm>
            <a:off x="539750" y="5749269"/>
            <a:ext cx="8064500" cy="549187"/>
          </a:xfrm>
        </p:spPr>
        <p:txBody>
          <a:bodyPr>
            <a:normAutofit/>
          </a:bodyPr>
          <a:lstStyle>
            <a:lvl1pPr marL="0" indent="0" algn="ctr">
              <a:buNone/>
              <a:defRPr sz="25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Tree>
    <p:extLst>
      <p:ext uri="{BB962C8B-B14F-4D97-AF65-F5344CB8AC3E}">
        <p14:creationId xmlns:p14="http://schemas.microsoft.com/office/powerpoint/2010/main" val="119141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3" name="Text Placeholder 2"/>
          <p:cNvSpPr>
            <a:spLocks noGrp="1"/>
          </p:cNvSpPr>
          <p:nvPr>
            <p:ph type="body" idx="1"/>
          </p:nvPr>
        </p:nvSpPr>
        <p:spPr>
          <a:xfrm>
            <a:off x="2278742" y="3122384"/>
            <a:ext cx="6325508" cy="2830182"/>
          </a:xfrm>
          <a:noFill/>
        </p:spPr>
        <p:txBody>
          <a:bodyPr numCol="2" spcCol="360000">
            <a:noAutofit/>
          </a:bodyPr>
          <a:lstStyle>
            <a:lvl1pPr marL="361950" indent="-361950">
              <a:spcAft>
                <a:spcPts val="600"/>
              </a:spcAft>
              <a:buFont typeface="+mj-lt"/>
              <a:buAutoNum type="arabicPeriod"/>
              <a:defRPr sz="1800" b="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Tree>
    <p:extLst>
      <p:ext uri="{BB962C8B-B14F-4D97-AF65-F5344CB8AC3E}">
        <p14:creationId xmlns:p14="http://schemas.microsoft.com/office/powerpoint/2010/main" val="128015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ARTIE">
    <p:spTree>
      <p:nvGrpSpPr>
        <p:cNvPr id="1" name=""/>
        <p:cNvGrpSpPr/>
        <p:nvPr/>
      </p:nvGrpSpPr>
      <p:grpSpPr>
        <a:xfrm>
          <a:off x="0" y="0"/>
          <a:ext cx="0" cy="0"/>
          <a:chOff x="0" y="0"/>
          <a:chExt cx="0" cy="0"/>
        </a:xfrm>
      </p:grpSpPr>
      <p:sp>
        <p:nvSpPr>
          <p:cNvPr id="4" name="Rectangle 3"/>
          <p:cNvSpPr/>
          <p:nvPr/>
        </p:nvSpPr>
        <p:spPr>
          <a:xfrm>
            <a:off x="0" y="1368425"/>
            <a:ext cx="9144000" cy="54895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1"/>
          <p:cNvSpPr>
            <a:spLocks noGrp="1"/>
          </p:cNvSpPr>
          <p:nvPr>
            <p:ph type="title"/>
          </p:nvPr>
        </p:nvSpPr>
        <p:spPr>
          <a:xfrm>
            <a:off x="2278742" y="2245139"/>
            <a:ext cx="6325508" cy="415498"/>
          </a:xfrm>
        </p:spPr>
        <p:txBody>
          <a:bodyPr anchor="b"/>
          <a:lstStyle>
            <a:lvl1pPr>
              <a:defRPr sz="3000" b="1"/>
            </a:lvl1pPr>
          </a:lstStyle>
          <a:p>
            <a:r>
              <a:rPr lang="fr-FR"/>
              <a:t>Modifiez le style du titre</a:t>
            </a:r>
            <a:endParaRPr lang="en-US" dirty="0"/>
          </a:p>
        </p:txBody>
      </p:sp>
      <p:sp>
        <p:nvSpPr>
          <p:cNvPr id="5" name="Espace réservé du texte 4"/>
          <p:cNvSpPr>
            <a:spLocks noGrp="1"/>
          </p:cNvSpPr>
          <p:nvPr>
            <p:ph type="body" sz="quarter" idx="10"/>
          </p:nvPr>
        </p:nvSpPr>
        <p:spPr bwMode="auto">
          <a:xfrm>
            <a:off x="2278742" y="3122383"/>
            <a:ext cx="6325508" cy="2973617"/>
          </a:xfrm>
          <a:noFill/>
          <a:ln/>
        </p:spPr>
        <p:txBody>
          <a:bodyPr>
            <a:noAutofit/>
          </a:bodyPr>
          <a:lstStyle>
            <a:lvl1pPr marL="358775" indent="-358775" algn="l">
              <a:lnSpc>
                <a:spcPct val="100000"/>
              </a:lnSpc>
              <a:spcBef>
                <a:spcPts val="0"/>
              </a:spcBef>
              <a:spcAft>
                <a:spcPts val="600"/>
              </a:spcAft>
              <a:buClr>
                <a:schemeClr val="bg1"/>
              </a:buClr>
              <a:buSzPct val="100000"/>
              <a:buFont typeface="+mj-lt"/>
              <a:buAutoNum type="arabicPeriod"/>
              <a:defRPr kumimoji="0" sz="1800" b="0" i="0" u="none" baseline="0">
                <a:solidFill>
                  <a:srgbClr val="FFFFFF"/>
                </a:solidFill>
                <a:latin typeface="Arial" panose="020B0604020202020204" pitchFamily="34" charset="0"/>
              </a:defRPr>
            </a:lvl1pPr>
            <a:lvl2pPr marL="6096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2pPr>
            <a:lvl3pPr marL="968375"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3pPr>
            <a:lvl4pPr marL="1325563"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4pPr>
            <a:lvl5pPr marL="1689100" indent="-342900" algn="l">
              <a:lnSpc>
                <a:spcPct val="100000"/>
              </a:lnSpc>
              <a:spcBef>
                <a:spcPts val="0"/>
              </a:spcBef>
              <a:spcAft>
                <a:spcPts val="600"/>
              </a:spcAft>
              <a:buClr>
                <a:srgbClr val="000000"/>
              </a:buClr>
              <a:buSzPct val="100000"/>
              <a:buFont typeface="+mj-lt"/>
              <a:buAutoNum type="arabicPeriod"/>
              <a:defRPr kumimoji="0" sz="1800" b="0" i="0" u="none" baseline="0">
                <a:solidFill>
                  <a:srgbClr val="FFFFFF"/>
                </a:solidFill>
                <a:latin typeface="Arial" panose="020B0604020202020204" pitchFamily="34" charset="0"/>
              </a:defRPr>
            </a:lvl5pPr>
          </a:lstStyle>
          <a:p>
            <a:pPr lvl="0"/>
            <a:r>
              <a:rPr lang="fr-FR"/>
              <a:t>Modifiez les styles du texte du masque</a:t>
            </a:r>
          </a:p>
        </p:txBody>
      </p:sp>
    </p:spTree>
    <p:extLst>
      <p:ext uri="{BB962C8B-B14F-4D97-AF65-F5344CB8AC3E}">
        <p14:creationId xmlns:p14="http://schemas.microsoft.com/office/powerpoint/2010/main" val="220804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E SIMP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Content Placeholder 2"/>
          <p:cNvSpPr>
            <a:spLocks noGrp="1"/>
          </p:cNvSpPr>
          <p:nvPr>
            <p:ph idx="1"/>
          </p:nvPr>
        </p:nvSpPr>
        <p:spPr/>
        <p:txBody>
          <a:bodyPr/>
          <a:lstStyle>
            <a:lvl1pPr>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3698399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E 1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4127250" cy="4564239"/>
          </a:xfrm>
        </p:spPr>
        <p:txBody>
          <a:bodyPr/>
          <a:lstStyle>
            <a:lvl1pPr marL="0" indent="0">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extLst>
      <p:ext uri="{BB962C8B-B14F-4D97-AF65-F5344CB8AC3E}">
        <p14:creationId xmlns:p14="http://schemas.microsoft.com/office/powerpoint/2010/main" val="57246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IMAGE">
    <p:spTree>
      <p:nvGrpSpPr>
        <p:cNvPr id="1" name=""/>
        <p:cNvGrpSpPr/>
        <p:nvPr/>
      </p:nvGrpSpPr>
      <p:grpSpPr>
        <a:xfrm>
          <a:off x="0" y="0"/>
          <a:ext cx="0" cy="0"/>
          <a:chOff x="0" y="0"/>
          <a:chExt cx="0" cy="0"/>
        </a:xfrm>
      </p:grpSpPr>
      <p:sp>
        <p:nvSpPr>
          <p:cNvPr id="5" name="ZoneTexte 4"/>
          <p:cNvSpPr txBox="1">
            <a:spLocks noChangeArrowheads="1"/>
          </p:cNvSpPr>
          <p:nvPr/>
        </p:nvSpPr>
        <p:spPr bwMode="auto">
          <a:xfrm>
            <a:off x="9286875" y="5842000"/>
            <a:ext cx="2206625" cy="1016000"/>
          </a:xfrm>
          <a:prstGeom prst="rect">
            <a:avLst/>
          </a:prstGeom>
          <a:solidFill>
            <a:schemeClr val="tx2"/>
          </a:solidFill>
          <a:ln>
            <a:noFill/>
          </a:ln>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0"/>
            <a:ext cx="8064250" cy="279803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Espace réservé pour une image  4"/>
          <p:cNvSpPr>
            <a:spLocks noGrp="1"/>
          </p:cNvSpPr>
          <p:nvPr>
            <p:ph type="pic" sz="quarter" idx="10"/>
          </p:nvPr>
        </p:nvSpPr>
        <p:spPr>
          <a:xfrm>
            <a:off x="0" y="4734000"/>
            <a:ext cx="9144000" cy="2124000"/>
          </a:xfrm>
          <a:solidFill>
            <a:schemeClr val="bg1">
              <a:lumMod val="95000"/>
            </a:schemeClr>
          </a:solidFill>
        </p:spPr>
        <p:txBody>
          <a:bodyPr rtlCol="0" anchor="ctr" anchorCtr="1">
            <a:normAutofit/>
          </a:bodyPr>
          <a:lstStyle>
            <a:lvl1pPr algn="ctr">
              <a:defRPr sz="1000"/>
            </a:lvl1pPr>
          </a:lstStyle>
          <a:p>
            <a:pPr lvl="0"/>
            <a:r>
              <a:rPr lang="fr-FR" noProof="0"/>
              <a:t>Cliquez sur l'icône pour ajouter une image</a:t>
            </a:r>
          </a:p>
        </p:txBody>
      </p:sp>
    </p:spTree>
    <p:extLst>
      <p:ext uri="{BB962C8B-B14F-4D97-AF65-F5344CB8AC3E}">
        <p14:creationId xmlns:p14="http://schemas.microsoft.com/office/powerpoint/2010/main" val="1115746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US 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540000" y="1715911"/>
            <a:ext cx="8064250" cy="341490"/>
          </a:xfrm>
        </p:spPr>
        <p:txBody>
          <a:bodyPr/>
          <a:lstStyle/>
          <a:p>
            <a:pPr lvl="0"/>
            <a:r>
              <a:rPr lang="fr-FR"/>
              <a:t>Modifiez les styles du texte du masque</a:t>
            </a:r>
          </a:p>
        </p:txBody>
      </p:sp>
    </p:spTree>
    <p:extLst>
      <p:ext uri="{BB962C8B-B14F-4D97-AF65-F5344CB8AC3E}">
        <p14:creationId xmlns:p14="http://schemas.microsoft.com/office/powerpoint/2010/main" val="2907865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UEL PLEINE PAGE">
    <p:spTree>
      <p:nvGrpSpPr>
        <p:cNvPr id="1" name=""/>
        <p:cNvGrpSpPr/>
        <p:nvPr/>
      </p:nvGrpSpPr>
      <p:grpSpPr>
        <a:xfrm>
          <a:off x="0" y="0"/>
          <a:ext cx="0" cy="0"/>
          <a:chOff x="0" y="0"/>
          <a:chExt cx="0" cy="0"/>
        </a:xfrm>
      </p:grpSpPr>
      <p:sp>
        <p:nvSpPr>
          <p:cNvPr id="4" name="ZoneTexte 3"/>
          <p:cNvSpPr txBox="1">
            <a:spLocks noChangeArrowheads="1"/>
          </p:cNvSpPr>
          <p:nvPr/>
        </p:nvSpPr>
        <p:spPr bwMode="auto">
          <a:xfrm>
            <a:off x="9394825" y="5842000"/>
            <a:ext cx="1954213" cy="10160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defRPr/>
            </a:pPr>
            <a:r>
              <a:rPr lang="fr-FR" sz="1000">
                <a:solidFill>
                  <a:schemeClr val="bg1"/>
                </a:solidFill>
              </a:rPr>
              <a:t>IMAGE / PHOTOGRAPHIE</a:t>
            </a:r>
          </a:p>
          <a:p>
            <a:pPr eaLnBrk="1" hangingPunct="1">
              <a:defRPr/>
            </a:pPr>
            <a:r>
              <a:rPr lang="fr-FR" sz="1000">
                <a:solidFill>
                  <a:schemeClr val="bg1"/>
                </a:solidFill>
              </a:rPr>
              <a:t>Privilégier une image de format horizontal. Celle-ci doit être positionnée sur toute la largeur </a:t>
            </a:r>
            <a:br>
              <a:rPr lang="fr-FR" sz="1000">
                <a:solidFill>
                  <a:schemeClr val="bg1"/>
                </a:solidFill>
              </a:rPr>
            </a:br>
            <a:r>
              <a:rPr lang="fr-FR" sz="1000">
                <a:solidFill>
                  <a:schemeClr val="bg1"/>
                </a:solidFill>
              </a:rPr>
              <a:t>de l'espace réservé et ne pas être déformée.</a:t>
            </a:r>
          </a:p>
        </p:txBody>
      </p:sp>
      <p:sp>
        <p:nvSpPr>
          <p:cNvPr id="2" name="Title 1"/>
          <p:cNvSpPr>
            <a:spLocks noGrp="1"/>
          </p:cNvSpPr>
          <p:nvPr>
            <p:ph type="title"/>
          </p:nvPr>
        </p:nvSpPr>
        <p:spPr/>
        <p:txBody>
          <a:bodyPr/>
          <a:lstStyle/>
          <a:p>
            <a:r>
              <a:rPr lang="fr-FR"/>
              <a:t>Modifiez le style du titre</a:t>
            </a:r>
            <a:endParaRPr lang="en-US" dirty="0"/>
          </a:p>
        </p:txBody>
      </p:sp>
      <p:sp>
        <p:nvSpPr>
          <p:cNvPr id="8" name="Espace réservé pour une image  7"/>
          <p:cNvSpPr>
            <a:spLocks noGrp="1"/>
          </p:cNvSpPr>
          <p:nvPr>
            <p:ph type="pic" sz="quarter" idx="10"/>
          </p:nvPr>
        </p:nvSpPr>
        <p:spPr>
          <a:xfrm>
            <a:off x="0" y="1358900"/>
            <a:ext cx="9144000" cy="5499100"/>
          </a:xfrm>
          <a:solidFill>
            <a:schemeClr val="bg1">
              <a:lumMod val="95000"/>
            </a:schemeClr>
          </a:solidFill>
        </p:spPr>
        <p:txBody>
          <a:bodyPr rtlCol="0" anchor="ctr" anchorCtr="1">
            <a:noAutofit/>
          </a:bodyPr>
          <a:lstStyle>
            <a:lvl1pPr>
              <a:defRPr sz="1000"/>
            </a:lvl1pPr>
          </a:lstStyle>
          <a:p>
            <a:pPr lvl="0"/>
            <a:r>
              <a:rPr lang="fr-FR" noProof="0"/>
              <a:t>Cliquez sur l'icône pour ajouter une image</a:t>
            </a:r>
          </a:p>
        </p:txBody>
      </p:sp>
    </p:spTree>
    <p:extLst>
      <p:ext uri="{BB962C8B-B14F-4D97-AF65-F5344CB8AC3E}">
        <p14:creationId xmlns:p14="http://schemas.microsoft.com/office/powerpoint/2010/main" val="18119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ERNIERE DE COUVERTURE">
    <p:spTree>
      <p:nvGrpSpPr>
        <p:cNvPr id="1" name=""/>
        <p:cNvGrpSpPr/>
        <p:nvPr/>
      </p:nvGrpSpPr>
      <p:grpSpPr>
        <a:xfrm>
          <a:off x="0" y="0"/>
          <a:ext cx="0" cy="0"/>
          <a:chOff x="0" y="0"/>
          <a:chExt cx="0" cy="0"/>
        </a:xfrm>
      </p:grpSpPr>
      <p:sp>
        <p:nvSpPr>
          <p:cNvPr id="2" name="Rectangle 1"/>
          <p:cNvSpPr/>
          <p:nvPr/>
        </p:nvSpPr>
        <p:spPr>
          <a:xfrm>
            <a:off x="0" y="3403600"/>
            <a:ext cx="9144000" cy="3454400"/>
          </a:xfrm>
          <a:prstGeom prst="rect">
            <a:avLst/>
          </a:prstGeom>
          <a:solidFill>
            <a:srgbClr val="B8C3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3" name="Rectangle 7"/>
          <p:cNvSpPr>
            <a:spLocks noChangeArrowheads="1"/>
          </p:cNvSpPr>
          <p:nvPr/>
        </p:nvSpPr>
        <p:spPr bwMode="auto">
          <a:xfrm>
            <a:off x="889000" y="2832100"/>
            <a:ext cx="4572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b="1"/>
              <a:t>UIMM – </a:t>
            </a:r>
            <a:r>
              <a:rPr lang="fr-FR" sz="1200"/>
              <a:t>56 avenue de Wagram</a:t>
            </a:r>
          </a:p>
          <a:p>
            <a:pPr eaLnBrk="1" hangingPunct="1">
              <a:lnSpc>
                <a:spcPts val="1438"/>
              </a:lnSpc>
            </a:pPr>
            <a:r>
              <a:rPr lang="fr-FR" sz="1200"/>
              <a:t>75854 Paris cedex 17</a:t>
            </a:r>
          </a:p>
        </p:txBody>
      </p:sp>
      <p:sp>
        <p:nvSpPr>
          <p:cNvPr id="4" name="Rectangle 8"/>
          <p:cNvSpPr>
            <a:spLocks noChangeArrowheads="1"/>
          </p:cNvSpPr>
          <p:nvPr/>
        </p:nvSpPr>
        <p:spPr bwMode="auto">
          <a:xfrm>
            <a:off x="889000" y="3686175"/>
            <a:ext cx="45720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dirty="0"/>
              <a:t>Tél. 01 40 54 21 04 </a:t>
            </a:r>
          </a:p>
          <a:p>
            <a:pPr eaLnBrk="1" hangingPunct="1">
              <a:lnSpc>
                <a:spcPts val="1438"/>
              </a:lnSpc>
            </a:pPr>
            <a:r>
              <a:rPr lang="fr-FR" sz="1200" dirty="0"/>
              <a:t>e-mail : ajagot@uimm.com</a:t>
            </a:r>
          </a:p>
        </p:txBody>
      </p:sp>
      <p:sp>
        <p:nvSpPr>
          <p:cNvPr id="5" name="Rectangle 11"/>
          <p:cNvSpPr>
            <a:spLocks noChangeArrowheads="1"/>
          </p:cNvSpPr>
          <p:nvPr/>
        </p:nvSpPr>
        <p:spPr bwMode="auto">
          <a:xfrm>
            <a:off x="889000" y="4267200"/>
            <a:ext cx="4572000" cy="420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ts val="1438"/>
              </a:lnSpc>
            </a:pPr>
            <a:r>
              <a:rPr lang="fr-FR" sz="1200" b="1" dirty="0" err="1"/>
              <a:t>www.uimm.lafabriquedelavenir.fr</a:t>
            </a:r>
            <a:r>
              <a:rPr lang="fr-FR" sz="1200" b="1" dirty="0"/>
              <a:t> </a:t>
            </a:r>
          </a:p>
          <a:p>
            <a:pPr eaLnBrk="1" hangingPunct="1">
              <a:lnSpc>
                <a:spcPts val="1438"/>
              </a:lnSpc>
              <a:spcBef>
                <a:spcPts val="400"/>
              </a:spcBef>
            </a:pPr>
            <a:r>
              <a:rPr lang="fr-FR" sz="1200" b="1" dirty="0"/>
              <a:t>           @</a:t>
            </a:r>
            <a:r>
              <a:rPr lang="fr-FR" sz="1200" b="1" dirty="0" err="1"/>
              <a:t>uimm</a:t>
            </a:r>
            <a:endParaRPr lang="fr-FR" sz="1200" b="1" dirty="0"/>
          </a:p>
        </p:txBody>
      </p:sp>
      <p:pic>
        <p:nvPicPr>
          <p:cNvPr id="6" name="Image 12"/>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1112838" y="4498975"/>
            <a:ext cx="204787" cy="20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Image 13"/>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81063" y="4497388"/>
            <a:ext cx="204787" cy="206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272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0"/>
            <a:ext cx="9144000" cy="13684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2" name="Title Placeholder 1"/>
          <p:cNvSpPr>
            <a:spLocks noGrp="1"/>
          </p:cNvSpPr>
          <p:nvPr>
            <p:ph type="title"/>
          </p:nvPr>
        </p:nvSpPr>
        <p:spPr>
          <a:xfrm>
            <a:off x="539750" y="508000"/>
            <a:ext cx="8064500" cy="346075"/>
          </a:xfrm>
          <a:prstGeom prst="rect">
            <a:avLst/>
          </a:prstGeom>
        </p:spPr>
        <p:txBody>
          <a:bodyPr vert="horz" wrap="square" lIns="0" tIns="0" rIns="0" bIns="0" rtlCol="0" anchor="t" anchorCtr="0">
            <a:spAutoFit/>
          </a:bodyPr>
          <a:lstStyle/>
          <a:p>
            <a:r>
              <a:rPr lang="fr-FR"/>
              <a:t>Modifiez le style du titre</a:t>
            </a:r>
            <a:endParaRPr lang="en-US" dirty="0"/>
          </a:p>
        </p:txBody>
      </p:sp>
      <p:sp>
        <p:nvSpPr>
          <p:cNvPr id="1028" name="Text Placeholder 2"/>
          <p:cNvSpPr>
            <a:spLocks noGrp="1" noChangeArrowheads="1"/>
          </p:cNvSpPr>
          <p:nvPr>
            <p:ph type="body" idx="1"/>
          </p:nvPr>
        </p:nvSpPr>
        <p:spPr bwMode="auto">
          <a:xfrm>
            <a:off x="539750" y="1716088"/>
            <a:ext cx="8064500" cy="4564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Rectangle 10"/>
          <p:cNvSpPr/>
          <p:nvPr/>
        </p:nvSpPr>
        <p:spPr>
          <a:xfrm>
            <a:off x="8423275" y="6478588"/>
            <a:ext cx="720725" cy="180975"/>
          </a:xfrm>
          <a:prstGeom prst="rect">
            <a:avLst/>
          </a:prstGeom>
          <a:solidFill>
            <a:srgbClr val="F1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sz="1800"/>
          </a:p>
        </p:txBody>
      </p:sp>
      <p:sp>
        <p:nvSpPr>
          <p:cNvPr id="1030" name="ZoneTexte 13"/>
          <p:cNvSpPr txBox="1">
            <a:spLocks noChangeArrowheads="1"/>
          </p:cNvSpPr>
          <p:nvPr>
            <p:custDataLst>
              <p:tags r:id="rId11"/>
            </p:custDataLst>
          </p:nvPr>
        </p:nvSpPr>
        <p:spPr bwMode="auto">
          <a:xfrm>
            <a:off x="8423275" y="6499225"/>
            <a:ext cx="720725" cy="139700"/>
          </a:xfrm>
          <a:prstGeom prst="rect">
            <a:avLst/>
          </a:prstGeom>
          <a:noFill/>
          <a:ln>
            <a:noFill/>
          </a:ln>
        </p:spPr>
        <p:txBody>
          <a:bodyPr lIns="0" tIns="0" rIns="0" bIns="0" anchor="ctr">
            <a:spAutoFit/>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defRPr/>
            </a:pPr>
            <a:fld id="{F15112E3-6FD7-914F-AE7B-631BF27CFAB5}" type="slidenum">
              <a:rPr lang="fr-FR" sz="900" smtClean="0"/>
              <a:pPr algn="ctr" eaLnBrk="1" hangingPunct="1">
                <a:defRPr/>
              </a:pPr>
              <a:t>‹N°›</a:t>
            </a:fld>
            <a:endParaRPr lang="fr-FR" sz="90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66" r:id="rId4"/>
    <p:sldLayoutId id="2147483767" r:id="rId5"/>
    <p:sldLayoutId id="2147483772" r:id="rId6"/>
    <p:sldLayoutId id="2147483768" r:id="rId7"/>
    <p:sldLayoutId id="2147483773" r:id="rId8"/>
    <p:sldLayoutId id="2147483774" r:id="rId9"/>
  </p:sldLayoutIdLst>
  <p:txStyles>
    <p:titleStyle>
      <a:lvl1pPr algn="l" rtl="0" eaLnBrk="1" fontAlgn="base" hangingPunct="1">
        <a:lnSpc>
          <a:spcPct val="90000"/>
        </a:lnSpc>
        <a:spcBef>
          <a:spcPct val="0"/>
        </a:spcBef>
        <a:spcAft>
          <a:spcPct val="0"/>
        </a:spcAft>
        <a:defRPr sz="2500" b="1" kern="1200" cap="all">
          <a:solidFill>
            <a:schemeClr val="bg1"/>
          </a:solidFill>
          <a:latin typeface="+mj-lt"/>
          <a:ea typeface="MS PGothic" panose="020B0600070205080204" pitchFamily="34" charset="-128"/>
          <a:cs typeface="MS PGothic" charset="0"/>
        </a:defRPr>
      </a:lvl1pPr>
      <a:lvl2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2pPr>
      <a:lvl3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3pPr>
      <a:lvl4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4pPr>
      <a:lvl5pPr algn="l" rtl="0" eaLnBrk="1" fontAlgn="base" hangingPunct="1">
        <a:lnSpc>
          <a:spcPct val="90000"/>
        </a:lnSpc>
        <a:spcBef>
          <a:spcPct val="0"/>
        </a:spcBef>
        <a:spcAft>
          <a:spcPct val="0"/>
        </a:spcAft>
        <a:defRPr sz="2500" b="1">
          <a:solidFill>
            <a:schemeClr val="bg1"/>
          </a:solidFill>
          <a:latin typeface="Arial" panose="020B0604020202020204" pitchFamily="34" charset="0"/>
          <a:ea typeface="MS PGothic" panose="020B0600070205080204" pitchFamily="34" charset="-128"/>
          <a:cs typeface="MS PGothic" charset="0"/>
        </a:defRPr>
      </a:lvl5pPr>
      <a:lvl6pPr marL="4572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bg1"/>
          </a:solidFill>
          <a:latin typeface="Arial" panose="020B0604020202020204" pitchFamily="34" charset="0"/>
        </a:defRPr>
      </a:lvl9pPr>
    </p:titleStyle>
    <p:bodyStyle>
      <a:lvl1pPr marL="342900" indent="-342900" algn="l" rtl="0" eaLnBrk="1" fontAlgn="base" hangingPunct="1">
        <a:spcBef>
          <a:spcPct val="0"/>
        </a:spcBef>
        <a:spcAft>
          <a:spcPts val="2600"/>
        </a:spcAft>
        <a:defRPr sz="2000" b="1" kern="1200">
          <a:solidFill>
            <a:schemeClr val="tx2"/>
          </a:solidFill>
          <a:latin typeface="+mn-lt"/>
          <a:ea typeface="MS PGothic" panose="020B0600070205080204" pitchFamily="34" charset="-128"/>
          <a:cs typeface="MS PGothic" charset="0"/>
        </a:defRPr>
      </a:lvl1pPr>
      <a:lvl2pPr marL="742950" indent="-285750" algn="l" rtl="0" eaLnBrk="1" fontAlgn="base" hangingPunct="1">
        <a:lnSpc>
          <a:spcPts val="2300"/>
        </a:lnSpc>
        <a:spcBef>
          <a:spcPts val="500"/>
        </a:spcBef>
        <a:spcAft>
          <a:spcPct val="0"/>
        </a:spcAft>
        <a:buClr>
          <a:schemeClr val="accent1"/>
        </a:buClr>
        <a:tabLst>
          <a:tab pos="88900" algn="l"/>
        </a:tabLst>
        <a:defRPr sz="1600" kern="1200">
          <a:solidFill>
            <a:schemeClr val="tx1"/>
          </a:solidFill>
          <a:latin typeface="+mn-lt"/>
          <a:ea typeface="MS PGothic" panose="020B0600070205080204" pitchFamily="34" charset="-128"/>
          <a:cs typeface="MS PGothic" charset="0"/>
        </a:defRPr>
      </a:lvl2pPr>
      <a:lvl3pPr marL="715963" indent="-90488" algn="l" rtl="0" eaLnBrk="1" fontAlgn="base" hangingPunct="1">
        <a:lnSpc>
          <a:spcPct val="120000"/>
        </a:lnSpc>
        <a:spcBef>
          <a:spcPts val="500"/>
        </a:spcBef>
        <a:spcAft>
          <a:spcPct val="0"/>
        </a:spcAft>
        <a:buClr>
          <a:schemeClr val="tx2"/>
        </a:buClr>
        <a:buFont typeface="Arial" charset="0"/>
        <a:buChar char="•"/>
        <a:defRPr sz="1400" kern="1200">
          <a:solidFill>
            <a:schemeClr val="tx1"/>
          </a:solidFill>
          <a:latin typeface="+mn-lt"/>
          <a:ea typeface="MS PGothic" panose="020B0600070205080204" pitchFamily="34" charset="-128"/>
          <a:cs typeface="MS PGothic" charset="0"/>
        </a:defRPr>
      </a:lvl3pPr>
      <a:lvl4pPr marL="1074738" indent="-92075" algn="l" rtl="0" eaLnBrk="1" fontAlgn="base" hangingPunct="1">
        <a:lnSpc>
          <a:spcPct val="120000"/>
        </a:lnSpc>
        <a:spcBef>
          <a:spcPts val="500"/>
        </a:spcBef>
        <a:spcAft>
          <a:spcPct val="0"/>
        </a:spcAft>
        <a:buClr>
          <a:schemeClr val="tx2"/>
        </a:buClr>
        <a:buFont typeface="Arial" charset="0"/>
        <a:buChar char="-"/>
        <a:defRPr sz="1200" kern="1200">
          <a:solidFill>
            <a:schemeClr val="tx1"/>
          </a:solidFill>
          <a:latin typeface="+mn-lt"/>
          <a:ea typeface="MS PGothic" panose="020B0600070205080204" pitchFamily="34" charset="-128"/>
          <a:cs typeface="MS PGothic" charset="0"/>
        </a:defRPr>
      </a:lvl4pPr>
      <a:lvl5pPr marL="1435100" indent="-88900" algn="l" rtl="0" eaLnBrk="1" fontAlgn="base" hangingPunct="1">
        <a:lnSpc>
          <a:spcPct val="120000"/>
        </a:lnSpc>
        <a:spcBef>
          <a:spcPts val="500"/>
        </a:spcBef>
        <a:spcAft>
          <a:spcPct val="0"/>
        </a:spcAft>
        <a:buFont typeface="Arial" charset="0"/>
        <a:buChar char="-"/>
        <a:defRPr sz="1200" kern="1200">
          <a:solidFill>
            <a:schemeClr val="tx1"/>
          </a:solidFill>
          <a:latin typeface="+mn-lt"/>
          <a:ea typeface="MS PGothic" panose="020B0600070205080204" pitchFamily="34" charset="-128"/>
          <a:cs typeface="MS P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re 3"/>
          <p:cNvSpPr>
            <a:spLocks noGrp="1" noChangeArrowheads="1"/>
          </p:cNvSpPr>
          <p:nvPr>
            <p:ph type="ctrTitle"/>
          </p:nvPr>
        </p:nvSpPr>
        <p:spPr bwMode="auto">
          <a:xfrm>
            <a:off x="0" y="5333108"/>
            <a:ext cx="9144000" cy="547842"/>
          </a:xfrm>
        </p:spPr>
        <p:txBody>
          <a:bodyPr numCol="1" compatLnSpc="1">
            <a:prstTxWarp prst="textNoShape">
              <a:avLst/>
            </a:prstTxWarp>
          </a:bodyPr>
          <a:lstStyle/>
          <a:p>
            <a:r>
              <a:rPr lang="fr-FR" sz="3400" cap="none" dirty="0">
                <a:latin typeface="Arial" charset="0"/>
                <a:ea typeface="MS PGothic" charset="0"/>
              </a:rPr>
              <a:t>Le poids de la Chine</a:t>
            </a:r>
          </a:p>
        </p:txBody>
      </p:sp>
      <p:sp>
        <p:nvSpPr>
          <p:cNvPr id="8195" name="Espace réservé de la date 3"/>
          <p:cNvSpPr txBox="1">
            <a:spLocks noChangeArrowheads="1"/>
          </p:cNvSpPr>
          <p:nvPr/>
        </p:nvSpPr>
        <p:spPr bwMode="auto">
          <a:xfrm>
            <a:off x="349250" y="5880950"/>
            <a:ext cx="8064500"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600" dirty="0"/>
              <a:t>    Mars 2024</a:t>
            </a:r>
          </a:p>
          <a:p>
            <a:pPr algn="ctr" eaLnBrk="1" hangingPunct="1"/>
            <a:r>
              <a:rPr lang="fr-FR" sz="1800" dirty="0"/>
              <a:t> </a:t>
            </a:r>
          </a:p>
        </p:txBody>
      </p:sp>
      <p:sp>
        <p:nvSpPr>
          <p:cNvPr id="4" name="Espace réservé de la date 3">
            <a:extLst>
              <a:ext uri="{FF2B5EF4-FFF2-40B4-BE49-F238E27FC236}">
                <a16:creationId xmlns:a16="http://schemas.microsoft.com/office/drawing/2014/main" id="{2B2B2230-EA14-4FD8-BC35-3FD1805A9230}"/>
              </a:ext>
            </a:extLst>
          </p:cNvPr>
          <p:cNvSpPr txBox="1">
            <a:spLocks noChangeArrowheads="1"/>
          </p:cNvSpPr>
          <p:nvPr/>
        </p:nvSpPr>
        <p:spPr bwMode="auto">
          <a:xfrm>
            <a:off x="3896139" y="6623860"/>
            <a:ext cx="7935016" cy="468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algn="ctr" eaLnBrk="1" hangingPunct="1"/>
            <a:r>
              <a:rPr lang="fr-FR" sz="1100" dirty="0"/>
              <a:t>Service des études économiques</a:t>
            </a:r>
          </a:p>
          <a:p>
            <a:pPr algn="ctr" eaLnBrk="1" hangingPunct="1"/>
            <a:r>
              <a:rPr lang="fr-FR" sz="1800" dirty="0"/>
              <a:t> </a:t>
            </a:r>
          </a:p>
        </p:txBody>
      </p:sp>
    </p:spTree>
    <p:extLst>
      <p:ext uri="{BB962C8B-B14F-4D97-AF65-F5344CB8AC3E}">
        <p14:creationId xmlns:p14="http://schemas.microsoft.com/office/powerpoint/2010/main" val="1090497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500"/>
                                  </p:stCondLst>
                                  <p:childTnLst>
                                    <p:set>
                                      <p:cBhvr>
                                        <p:cTn id="6" dur="1" fill="hold">
                                          <p:stCondLst>
                                            <p:cond delay="0"/>
                                          </p:stCondLst>
                                        </p:cTn>
                                        <p:tgtEl>
                                          <p:spTgt spid="8193"/>
                                        </p:tgtEl>
                                        <p:attrNameLst>
                                          <p:attrName>style.visibility</p:attrName>
                                        </p:attrNameLst>
                                      </p:cBhvr>
                                      <p:to>
                                        <p:strVal val="visible"/>
                                      </p:to>
                                    </p:set>
                                    <p:animEffect transition="in" filter="wipe(left)">
                                      <p:cBhvr>
                                        <p:cTn id="7" dur="1000"/>
                                        <p:tgtEl>
                                          <p:spTgt spid="8193"/>
                                        </p:tgtEl>
                                      </p:cBhvr>
                                    </p:animEffect>
                                  </p:childTnLst>
                                </p:cTn>
                              </p:par>
                            </p:childTnLst>
                          </p:cTn>
                        </p:par>
                        <p:par>
                          <p:cTn id="8" fill="hold">
                            <p:stCondLst>
                              <p:cond delay="1500"/>
                            </p:stCondLst>
                            <p:childTnLst>
                              <p:par>
                                <p:cTn id="9" presetID="22" presetClass="entr" presetSubtype="8" fill="hold" grpId="0" nodeType="afterEffect">
                                  <p:stCondLst>
                                    <p:cond delay="500"/>
                                  </p:stCondLst>
                                  <p:childTnLst>
                                    <p:set>
                                      <p:cBhvr>
                                        <p:cTn id="10" dur="1" fill="hold">
                                          <p:stCondLst>
                                            <p:cond delay="0"/>
                                          </p:stCondLst>
                                        </p:cTn>
                                        <p:tgtEl>
                                          <p:spTgt spid="8195"/>
                                        </p:tgtEl>
                                        <p:attrNameLst>
                                          <p:attrName>style.visibility</p:attrName>
                                        </p:attrNameLst>
                                      </p:cBhvr>
                                      <p:to>
                                        <p:strVal val="visible"/>
                                      </p:to>
                                    </p:set>
                                    <p:animEffect transition="in" filter="wipe(left)">
                                      <p:cBhvr>
                                        <p:cTn id="11" dur="1000"/>
                                        <p:tgtEl>
                                          <p:spTgt spid="8195"/>
                                        </p:tgtEl>
                                      </p:cBhvr>
                                    </p:animEffect>
                                  </p:childTnLst>
                                </p:cTn>
                              </p:par>
                            </p:childTnLst>
                          </p:cTn>
                        </p:par>
                        <p:par>
                          <p:cTn id="12" fill="hold">
                            <p:stCondLst>
                              <p:cond delay="3000"/>
                            </p:stCondLst>
                            <p:childTnLst>
                              <p:par>
                                <p:cTn id="13" presetID="22" presetClass="entr" presetSubtype="8" fill="hold" grpId="0"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P spid="8195"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140" y="443562"/>
            <a:ext cx="8942145" cy="581698"/>
          </a:xfrm>
        </p:spPr>
        <p:txBody>
          <a:bodyPr/>
          <a:lstStyle/>
          <a:p>
            <a:r>
              <a:rPr lang="fr-FR" sz="2100" dirty="0"/>
              <a:t>Une amélioration de la compétitivité liée notamment à l’apparition de fortes surcapacités.</a:t>
            </a:r>
          </a:p>
        </p:txBody>
      </p:sp>
      <p:sp>
        <p:nvSpPr>
          <p:cNvPr id="3" name="Espace réservé du contenu 2"/>
          <p:cNvSpPr>
            <a:spLocks noGrp="1"/>
          </p:cNvSpPr>
          <p:nvPr>
            <p:ph idx="1"/>
          </p:nvPr>
        </p:nvSpPr>
        <p:spPr>
          <a:xfrm>
            <a:off x="269140" y="1633246"/>
            <a:ext cx="8874860" cy="341490"/>
          </a:xfrm>
        </p:spPr>
        <p:txBody>
          <a:bodyPr/>
          <a:lstStyle/>
          <a:p>
            <a:r>
              <a:rPr lang="fr-FR" sz="1950" dirty="0"/>
              <a:t>Prix à la production des biens industriels hors énergie (en sortie d’usine)</a:t>
            </a:r>
          </a:p>
        </p:txBody>
      </p:sp>
      <p:sp>
        <p:nvSpPr>
          <p:cNvPr id="5" name="Rectangle 231"/>
          <p:cNvSpPr>
            <a:spLocks noChangeArrowheads="1"/>
          </p:cNvSpPr>
          <p:nvPr/>
        </p:nvSpPr>
        <p:spPr bwMode="auto">
          <a:xfrm>
            <a:off x="5348733" y="6533800"/>
            <a:ext cx="386255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National Bureau of </a:t>
            </a:r>
            <a:r>
              <a:rPr lang="fr-FR" altLang="fr-FR" sz="1000" b="1" dirty="0" err="1">
                <a:solidFill>
                  <a:srgbClr val="005677"/>
                </a:solidFill>
                <a:latin typeface="Arial"/>
              </a:rPr>
              <a:t>Statistics</a:t>
            </a:r>
            <a:r>
              <a:rPr lang="fr-FR" altLang="fr-FR" sz="1000" b="1" dirty="0">
                <a:solidFill>
                  <a:srgbClr val="005677"/>
                </a:solidFill>
                <a:latin typeface="Arial"/>
              </a:rPr>
              <a:t>, </a:t>
            </a:r>
            <a:r>
              <a:rPr lang="fr-FR" altLang="fr-FR" sz="1000" b="1" dirty="0" err="1">
                <a:solidFill>
                  <a:srgbClr val="005677"/>
                </a:solidFill>
                <a:latin typeface="Arial"/>
              </a:rPr>
              <a:t>Rexecode</a:t>
            </a:r>
            <a:endParaRPr lang="fr-FR" altLang="fr-FR" sz="1000" b="1" dirty="0">
              <a:solidFill>
                <a:srgbClr val="005677"/>
              </a:solidFill>
              <a:latin typeface="Arial"/>
            </a:endParaRP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Tracé, diagramme, ligne, texte&#10;&#10;Description générée automatiquement">
            <a:extLst>
              <a:ext uri="{FF2B5EF4-FFF2-40B4-BE49-F238E27FC236}">
                <a16:creationId xmlns:a16="http://schemas.microsoft.com/office/drawing/2014/main" id="{CB676C11-FDF5-0C90-ECF0-8319AEAD45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856" y="2107058"/>
            <a:ext cx="8024648" cy="4204141"/>
          </a:xfrm>
          <a:prstGeom prst="rect">
            <a:avLst/>
          </a:prstGeom>
        </p:spPr>
      </p:pic>
      <p:sp>
        <p:nvSpPr>
          <p:cNvPr id="9" name="Rectangle 231">
            <a:extLst>
              <a:ext uri="{FF2B5EF4-FFF2-40B4-BE49-F238E27FC236}">
                <a16:creationId xmlns:a16="http://schemas.microsoft.com/office/drawing/2014/main" id="{6FEF1590-E031-30FA-E774-7817474BB13B}"/>
              </a:ext>
            </a:extLst>
          </p:cNvPr>
          <p:cNvSpPr>
            <a:spLocks noChangeArrowheads="1"/>
          </p:cNvSpPr>
          <p:nvPr/>
        </p:nvSpPr>
        <p:spPr bwMode="auto">
          <a:xfrm>
            <a:off x="3570085" y="2282080"/>
            <a:ext cx="163247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décembre 2019 = 100</a:t>
            </a:r>
          </a:p>
        </p:txBody>
      </p:sp>
    </p:spTree>
    <p:extLst>
      <p:ext uri="{BB962C8B-B14F-4D97-AF65-F5344CB8AC3E}">
        <p14:creationId xmlns:p14="http://schemas.microsoft.com/office/powerpoint/2010/main" val="3170200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4B071-7DB4-F988-06BD-4B823B2BEDE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0766948-7572-0EA3-B738-5C3F8BA1C8D9}"/>
              </a:ext>
            </a:extLst>
          </p:cNvPr>
          <p:cNvSpPr>
            <a:spLocks noGrp="1"/>
          </p:cNvSpPr>
          <p:nvPr>
            <p:ph type="title"/>
          </p:nvPr>
        </p:nvSpPr>
        <p:spPr>
          <a:xfrm>
            <a:off x="342280" y="540359"/>
            <a:ext cx="8459440" cy="290849"/>
          </a:xfrm>
        </p:spPr>
        <p:txBody>
          <a:bodyPr/>
          <a:lstStyle/>
          <a:p>
            <a:r>
              <a:rPr lang="fr-FR" sz="2100" dirty="0"/>
              <a:t>L’effort d’épargne des ménages ne faiblit pas.</a:t>
            </a:r>
          </a:p>
        </p:txBody>
      </p:sp>
      <p:sp>
        <p:nvSpPr>
          <p:cNvPr id="3" name="Espace réservé du contenu 2">
            <a:extLst>
              <a:ext uri="{FF2B5EF4-FFF2-40B4-BE49-F238E27FC236}">
                <a16:creationId xmlns:a16="http://schemas.microsoft.com/office/drawing/2014/main" id="{609E4259-66CC-5E5E-E2F9-5D43C57C6E47}"/>
              </a:ext>
            </a:extLst>
          </p:cNvPr>
          <p:cNvSpPr>
            <a:spLocks noGrp="1"/>
          </p:cNvSpPr>
          <p:nvPr>
            <p:ph idx="1"/>
          </p:nvPr>
        </p:nvSpPr>
        <p:spPr>
          <a:xfrm>
            <a:off x="96201" y="1668548"/>
            <a:ext cx="8459375" cy="341490"/>
          </a:xfrm>
        </p:spPr>
        <p:txBody>
          <a:bodyPr/>
          <a:lstStyle/>
          <a:p>
            <a:pPr algn="just">
              <a:spcAft>
                <a:spcPts val="1800"/>
              </a:spcAft>
            </a:pPr>
            <a:r>
              <a:rPr lang="fr-FR" sz="1650" dirty="0"/>
              <a:t>→ Après le léger reflux intervenu en 2022, les ventes de détail en yuans ont progressé d’un peu plus de 7 % en 2023, tirées notamment par les dépenses liées à la restauration. Ce résultat tient quasi exclusivement à la hausse des volumes puisque les prix à la consommation ont stagné, à rebours des pressions inflationnistes encore à l’œuvre dans la plupart des autres économies jusque récemment.</a:t>
            </a:r>
          </a:p>
          <a:p>
            <a:pPr algn="just">
              <a:spcAft>
                <a:spcPts val="1800"/>
              </a:spcAft>
            </a:pPr>
            <a:r>
              <a:rPr lang="fr-FR" sz="1650" dirty="0"/>
              <a:t>→  La bonne tenue de la consommation des ménages ne suffit pas à faire reculer le taux d’épargne. L’an passé, celui-ci est ressorti à proximité de 37 % de leurs revenus après prélèvements ; en regard, il évoluait autour de 34 % avant la pandémie et de 30 % en 2015.</a:t>
            </a:r>
          </a:p>
          <a:p>
            <a:pPr algn="just">
              <a:spcAft>
                <a:spcPts val="1800"/>
              </a:spcAft>
            </a:pPr>
            <a:r>
              <a:rPr lang="fr-FR" sz="1650" dirty="0"/>
              <a:t>→  Lors du nouvel an lunaire de 2024 (10 au 17 février), le tourisme a fait preuve de dynamisme. Ainsi, 474 millions de voyages touristiques ont été recensés par le ministère de la culture et du tourisme, correspondant à une progression de 34 % en glissement annuel et de 19 % par rapport à la même période de congés en 2019. Pendant les huit jours, les aéroports chinois ont enregistré au total 137 000 vols (dont 113 000 intérieurs), accueillant 18 millions de passagers, un record a indiqué l’Administration de l’aviation civile.</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a:extLst>
              <a:ext uri="{FF2B5EF4-FFF2-40B4-BE49-F238E27FC236}">
                <a16:creationId xmlns:a16="http://schemas.microsoft.com/office/drawing/2014/main" id="{13DBC936-0A2D-B227-CA27-694784F8BF85}"/>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772796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976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280" y="477297"/>
            <a:ext cx="8459440" cy="581698"/>
          </a:xfrm>
        </p:spPr>
        <p:txBody>
          <a:bodyPr/>
          <a:lstStyle/>
          <a:p>
            <a:r>
              <a:rPr lang="fr-FR" sz="2100" dirty="0"/>
              <a:t>L’expansion économique en Chine explique près de 30 % de la croissance mondiale.  </a:t>
            </a:r>
          </a:p>
        </p:txBody>
      </p:sp>
      <p:sp>
        <p:nvSpPr>
          <p:cNvPr id="3" name="Espace réservé du contenu 2"/>
          <p:cNvSpPr>
            <a:spLocks noGrp="1"/>
          </p:cNvSpPr>
          <p:nvPr>
            <p:ph idx="1"/>
          </p:nvPr>
        </p:nvSpPr>
        <p:spPr>
          <a:xfrm>
            <a:off x="137306" y="1813818"/>
            <a:ext cx="8459375" cy="341490"/>
          </a:xfrm>
        </p:spPr>
        <p:txBody>
          <a:bodyPr/>
          <a:lstStyle/>
          <a:p>
            <a:pPr algn="just">
              <a:spcAft>
                <a:spcPts val="1800"/>
              </a:spcAft>
            </a:pPr>
            <a:r>
              <a:rPr lang="fr-FR" sz="1650" dirty="0"/>
              <a:t>→  Le PIB chinois a approché 18 000 milliards de $ courants en 2023, représentant 16,9 % du PIB mondial, selon les estimations délivrées par le FMI en octobre dernier. Le ratio avait atteint un maximum de 18,4 % en 2021 : lors des deux dernières années en effet, le déflateur du PIB a reculé chez le géant asiatique, alors qu’il a sensiblement progressé un peu partout dans le monde suite à la désorganisation des chaînes de production après le Covid et à la crise énergétique.  </a:t>
            </a:r>
          </a:p>
          <a:p>
            <a:pPr algn="just">
              <a:spcAft>
                <a:spcPts val="1800"/>
              </a:spcAft>
            </a:pPr>
            <a:r>
              <a:rPr lang="fr-FR" sz="1650" dirty="0"/>
              <a:t>→ Exprimé en $ constants, le poids de la Chine s’est au contraire de nouveau renforcé, son PIB progressant de 5,2 % en regard de + 3,1 % en moyenne dans le monde. Il a ainsi contribué à hauteur de près de 30 % à la croissance mondiale, résultat comparable à celui qui avait été enregistré en moyenne sur la période 2011-2018.   </a:t>
            </a:r>
          </a:p>
          <a:p>
            <a:pPr algn="just">
              <a:spcAft>
                <a:spcPts val="1800"/>
              </a:spcAft>
            </a:pPr>
            <a:r>
              <a:rPr lang="fr-FR" sz="1650" dirty="0"/>
              <a:t>→  Le PIB par habitant en Chine représente environ 40 % de celui calculé pour la France et 29 % pour les Etats-Unis. Il est respectivement 2,5 et 1,5 fois supérieur au PIB par tête en Inde et en Indonésie, et, quasiment égal à celui de la Thaïlande. </a:t>
            </a:r>
          </a:p>
          <a:p>
            <a:pPr algn="just">
              <a:spcAft>
                <a:spcPts val="1800"/>
              </a:spcAft>
            </a:pPr>
            <a:r>
              <a:rPr lang="fr-FR" sz="16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1823461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4B071-7DB4-F988-06BD-4B823B2BEDE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0766948-7572-0EA3-B738-5C3F8BA1C8D9}"/>
              </a:ext>
            </a:extLst>
          </p:cNvPr>
          <p:cNvSpPr>
            <a:spLocks noGrp="1"/>
          </p:cNvSpPr>
          <p:nvPr>
            <p:ph type="title"/>
          </p:nvPr>
        </p:nvSpPr>
        <p:spPr>
          <a:xfrm>
            <a:off x="342280" y="587656"/>
            <a:ext cx="8459440" cy="290849"/>
          </a:xfrm>
        </p:spPr>
        <p:txBody>
          <a:bodyPr/>
          <a:lstStyle/>
          <a:p>
            <a:r>
              <a:rPr lang="fr-FR" sz="2100" dirty="0"/>
              <a:t>le marché immobilier a de nouveau chuté en 2023.</a:t>
            </a:r>
          </a:p>
        </p:txBody>
      </p:sp>
      <p:sp>
        <p:nvSpPr>
          <p:cNvPr id="3" name="Espace réservé du contenu 2">
            <a:extLst>
              <a:ext uri="{FF2B5EF4-FFF2-40B4-BE49-F238E27FC236}">
                <a16:creationId xmlns:a16="http://schemas.microsoft.com/office/drawing/2014/main" id="{609E4259-66CC-5E5E-E2F9-5D43C57C6E47}"/>
              </a:ext>
            </a:extLst>
          </p:cNvPr>
          <p:cNvSpPr>
            <a:spLocks noGrp="1"/>
          </p:cNvSpPr>
          <p:nvPr>
            <p:ph idx="1"/>
          </p:nvPr>
        </p:nvSpPr>
        <p:spPr>
          <a:xfrm>
            <a:off x="166803" y="1573701"/>
            <a:ext cx="8459375" cy="341490"/>
          </a:xfrm>
        </p:spPr>
        <p:txBody>
          <a:bodyPr/>
          <a:lstStyle/>
          <a:p>
            <a:pPr algn="just">
              <a:spcAft>
                <a:spcPts val="1800"/>
              </a:spcAft>
            </a:pPr>
            <a:r>
              <a:rPr lang="fr-FR" sz="1650" dirty="0"/>
              <a:t>→  L’objectif de croissance économique retenu par les autorités chinoises au début 2023 a été atteint (même si les données de comptabilité nationale sont sujettes à caution). C’est peu ou prou le même qui a été annoncé il y a quelques jours lors de la session annuelle du parlement.</a:t>
            </a:r>
          </a:p>
          <a:p>
            <a:pPr algn="just">
              <a:spcAft>
                <a:spcPts val="1800"/>
              </a:spcAft>
            </a:pPr>
            <a:r>
              <a:rPr lang="fr-FR" sz="1650" dirty="0"/>
              <a:t>→ Depuis la fin de la politique zéro Covid fin 2022, la reprise apparaît toutefois moindre qu’attendu. Le secteur immobilier traverse, il est vrai, une crise que la pandémie est venue renforcer, devenant même structurelle au vu du ralentissement continu de la population urbaine. Si de nombreux promoteurs connaissent de graves difficultés financières (</a:t>
            </a:r>
            <a:r>
              <a:rPr lang="fr-FR" sz="1650" dirty="0" err="1"/>
              <a:t>Evergrande</a:t>
            </a:r>
            <a:r>
              <a:rPr lang="fr-FR" sz="1650" dirty="0"/>
              <a:t> et Country Garden ont été placés en liquidation très récemment), l’exposition directe des banques chinoises semble plutôt contenue.</a:t>
            </a:r>
          </a:p>
          <a:p>
            <a:pPr algn="just">
              <a:spcAft>
                <a:spcPts val="1800"/>
              </a:spcAft>
            </a:pPr>
            <a:r>
              <a:rPr lang="fr-FR" sz="1650" dirty="0"/>
              <a:t>→  La chute du marché immobilier (- 38 % en l’espace de deux ans pour les surfaces de bâtiments commercialisés) contribue à ce que le déficit des administrations publiques représente de nouveau au moins 7 % du PIB l’an dernier, puisqu’ environ un tiers des recettes des gouvernements locaux proviennent des cessions des droits d’usage des terrains. Au total, la dette publique s’est élevée à 130 % du PIB à la fin 2023, soit un doublement depuis 2015.</a:t>
            </a:r>
          </a:p>
          <a:p>
            <a:pPr algn="just">
              <a:spcAft>
                <a:spcPts val="1800"/>
              </a:spcAft>
            </a:pPr>
            <a:r>
              <a:rPr lang="fr-FR" sz="16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a:extLst>
              <a:ext uri="{FF2B5EF4-FFF2-40B4-BE49-F238E27FC236}">
                <a16:creationId xmlns:a16="http://schemas.microsoft.com/office/drawing/2014/main" id="{13DBC936-0A2D-B227-CA27-694784F8BF85}"/>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2774607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7651" y="536027"/>
            <a:ext cx="8866349" cy="290849"/>
          </a:xfrm>
        </p:spPr>
        <p:txBody>
          <a:bodyPr/>
          <a:lstStyle/>
          <a:p>
            <a:r>
              <a:rPr lang="fr-FR" sz="2100" dirty="0"/>
              <a:t>La chine prend le large sur l’installation de robots.</a:t>
            </a:r>
          </a:p>
        </p:txBody>
      </p:sp>
      <p:sp>
        <p:nvSpPr>
          <p:cNvPr id="3" name="Espace réservé du contenu 2"/>
          <p:cNvSpPr>
            <a:spLocks noGrp="1"/>
          </p:cNvSpPr>
          <p:nvPr>
            <p:ph idx="1"/>
          </p:nvPr>
        </p:nvSpPr>
        <p:spPr>
          <a:xfrm>
            <a:off x="434589" y="1626290"/>
            <a:ext cx="8866349" cy="341490"/>
          </a:xfrm>
        </p:spPr>
        <p:txBody>
          <a:bodyPr/>
          <a:lstStyle/>
          <a:p>
            <a:r>
              <a:rPr lang="fr-FR" sz="1750" dirty="0"/>
              <a:t>Installation de robots industriels chez les 15 principaux pays en 2022</a:t>
            </a:r>
          </a:p>
        </p:txBody>
      </p:sp>
      <p:sp>
        <p:nvSpPr>
          <p:cNvPr id="5" name="Rectangle 231"/>
          <p:cNvSpPr>
            <a:spLocks noChangeArrowheads="1"/>
          </p:cNvSpPr>
          <p:nvPr/>
        </p:nvSpPr>
        <p:spPr bwMode="auto">
          <a:xfrm>
            <a:off x="6560103" y="6540842"/>
            <a:ext cx="207851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World </a:t>
            </a:r>
            <a:r>
              <a:rPr lang="fr-FR" altLang="fr-FR" sz="1000" b="1" dirty="0" err="1">
                <a:solidFill>
                  <a:srgbClr val="005677"/>
                </a:solidFill>
                <a:latin typeface="Arial"/>
              </a:rPr>
              <a:t>Robotics</a:t>
            </a:r>
            <a:r>
              <a:rPr lang="fr-FR" altLang="fr-FR" sz="1000" b="1" dirty="0">
                <a:solidFill>
                  <a:srgbClr val="005677"/>
                </a:solidFill>
                <a:latin typeface="Arial"/>
              </a:rPr>
              <a:t> </a:t>
            </a: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6" name="Image 5" descr="Une image contenant texte, capture d’écran, nombre, logiciel&#10;&#10;Description générée automatiquement">
            <a:extLst>
              <a:ext uri="{FF2B5EF4-FFF2-40B4-BE49-F238E27FC236}">
                <a16:creationId xmlns:a16="http://schemas.microsoft.com/office/drawing/2014/main" id="{488172CA-E4D5-A6E6-16FF-4D630E6CCAD6}"/>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34589" y="1967781"/>
            <a:ext cx="8204026" cy="4354192"/>
          </a:xfrm>
          <a:prstGeom prst="rect">
            <a:avLst/>
          </a:prstGeom>
        </p:spPr>
      </p:pic>
      <p:sp>
        <p:nvSpPr>
          <p:cNvPr id="7" name="Rectangle 231">
            <a:extLst>
              <a:ext uri="{FF2B5EF4-FFF2-40B4-BE49-F238E27FC236}">
                <a16:creationId xmlns:a16="http://schemas.microsoft.com/office/drawing/2014/main" id="{4A19F1B8-3472-F6FD-E206-4EE9DC28F2D9}"/>
              </a:ext>
            </a:extLst>
          </p:cNvPr>
          <p:cNvSpPr>
            <a:spLocks noChangeArrowheads="1"/>
          </p:cNvSpPr>
          <p:nvPr/>
        </p:nvSpPr>
        <p:spPr bwMode="auto">
          <a:xfrm>
            <a:off x="6265988" y="5253294"/>
            <a:ext cx="163247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milliers</a:t>
            </a:r>
          </a:p>
        </p:txBody>
      </p:sp>
    </p:spTree>
    <p:extLst>
      <p:ext uri="{BB962C8B-B14F-4D97-AF65-F5344CB8AC3E}">
        <p14:creationId xmlns:p14="http://schemas.microsoft.com/office/powerpoint/2010/main" val="1472256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4B071-7DB4-F988-06BD-4B823B2BEDE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0766948-7572-0EA3-B738-5C3F8BA1C8D9}"/>
              </a:ext>
            </a:extLst>
          </p:cNvPr>
          <p:cNvSpPr>
            <a:spLocks noGrp="1"/>
          </p:cNvSpPr>
          <p:nvPr>
            <p:ph type="title"/>
          </p:nvPr>
        </p:nvSpPr>
        <p:spPr>
          <a:xfrm>
            <a:off x="342280" y="538256"/>
            <a:ext cx="8459440" cy="290849"/>
          </a:xfrm>
        </p:spPr>
        <p:txBody>
          <a:bodyPr/>
          <a:lstStyle/>
          <a:p>
            <a:r>
              <a:rPr lang="fr-FR" sz="2100" dirty="0"/>
              <a:t>Envolée des crédits au secteur industriel.</a:t>
            </a:r>
          </a:p>
        </p:txBody>
      </p:sp>
      <p:sp>
        <p:nvSpPr>
          <p:cNvPr id="3" name="Espace réservé du contenu 2">
            <a:extLst>
              <a:ext uri="{FF2B5EF4-FFF2-40B4-BE49-F238E27FC236}">
                <a16:creationId xmlns:a16="http://schemas.microsoft.com/office/drawing/2014/main" id="{609E4259-66CC-5E5E-E2F9-5D43C57C6E47}"/>
              </a:ext>
            </a:extLst>
          </p:cNvPr>
          <p:cNvSpPr>
            <a:spLocks noGrp="1"/>
          </p:cNvSpPr>
          <p:nvPr>
            <p:ph idx="1"/>
          </p:nvPr>
        </p:nvSpPr>
        <p:spPr>
          <a:xfrm>
            <a:off x="180451" y="1230378"/>
            <a:ext cx="8459375" cy="341490"/>
          </a:xfrm>
        </p:spPr>
        <p:txBody>
          <a:bodyPr/>
          <a:lstStyle/>
          <a:p>
            <a:pPr algn="just">
              <a:spcAft>
                <a:spcPts val="1800"/>
              </a:spcAft>
            </a:pPr>
            <a:endParaRPr lang="fr-FR" sz="1650" dirty="0"/>
          </a:p>
          <a:p>
            <a:pPr algn="just">
              <a:spcAft>
                <a:spcPts val="1800"/>
              </a:spcAft>
            </a:pPr>
            <a:r>
              <a:rPr lang="fr-FR" sz="1650" dirty="0"/>
              <a:t>→ En 2022, la valeur ajoutée dégagée par l’industrie manufacturière en Chine représentait plus de 30 % de celle mesurée à l’échelle mondiale (+ 3,5 points par rapport à 2018-2019).</a:t>
            </a:r>
            <a:endParaRPr lang="fr-FR" sz="1700" dirty="0"/>
          </a:p>
          <a:p>
            <a:pPr algn="just">
              <a:spcAft>
                <a:spcPts val="1800"/>
              </a:spcAft>
            </a:pPr>
            <a:r>
              <a:rPr lang="fr-FR" sz="1650" dirty="0"/>
              <a:t>→ Les crédits distribués par les institutions financières au secteur industriel ont poursuivi leur envolée en 2023 : + 38 % en glissement annuel lors des trois premiers trimestres de l’exercice pour les prêts de moyen et long terme, stimulés notamment  par ceux à destination des entreprises high-tech (source : Banque centrale) ; c’est 27 points de plus que la croissance mesurée pour les prêts accordés à l’ensemble des entreprises.</a:t>
            </a:r>
          </a:p>
          <a:p>
            <a:pPr algn="just">
              <a:spcAft>
                <a:spcPts val="1800"/>
              </a:spcAft>
            </a:pPr>
            <a:r>
              <a:rPr lang="fr-FR" sz="1650" dirty="0"/>
              <a:t>→  Les dépenses d’investissement alimentent majoritairement les secteurs d’avenir définis dans le plan « Made in Chine 2025 » (« véhicules à nouvelle énergie », biens d’équipement, aérospatial, technologies de l’information, etc.) et le plan </a:t>
            </a:r>
            <a:br>
              <a:rPr lang="fr-FR" sz="1650" dirty="0"/>
            </a:br>
            <a:r>
              <a:rPr lang="fr-FR" sz="1650" dirty="0"/>
              <a:t>« China Standards 2035 » (internet 5G, intelligence artificielle, etc.).  </a:t>
            </a:r>
          </a:p>
          <a:p>
            <a:pPr algn="just">
              <a:spcAft>
                <a:spcPts val="1800"/>
              </a:spcAft>
            </a:pPr>
            <a:r>
              <a:rPr lang="fr-FR" sz="1650" dirty="0"/>
              <a:t>→  En décembre dernier, des secteurs comme l’automobile, les téléphones mobiles, les semi-conducteurs et les panneaux solaires affichaient une hausse de leur production de respectivement 24,5 %, 30 %, 34 % et 36 %.</a:t>
            </a:r>
          </a:p>
          <a:p>
            <a:pPr algn="just">
              <a:spcAft>
                <a:spcPts val="1800"/>
              </a:spcAft>
            </a:pPr>
            <a:r>
              <a:rPr lang="fr-FR" sz="16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a:extLst>
              <a:ext uri="{FF2B5EF4-FFF2-40B4-BE49-F238E27FC236}">
                <a16:creationId xmlns:a16="http://schemas.microsoft.com/office/drawing/2014/main" id="{13DBC936-0A2D-B227-CA27-694784F8BF85}"/>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1446173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9140" y="263022"/>
            <a:ext cx="8942145" cy="872547"/>
          </a:xfrm>
        </p:spPr>
        <p:txBody>
          <a:bodyPr/>
          <a:lstStyle/>
          <a:p>
            <a:r>
              <a:rPr lang="fr-FR" sz="2100" dirty="0"/>
              <a:t>32 % des véhicules automobiles produits en Chine sont électriques ou hybrides rechargeables (36 % au quatrième trimestre 2023).</a:t>
            </a:r>
          </a:p>
        </p:txBody>
      </p:sp>
      <p:sp>
        <p:nvSpPr>
          <p:cNvPr id="3" name="Espace réservé du contenu 2"/>
          <p:cNvSpPr>
            <a:spLocks noGrp="1"/>
          </p:cNvSpPr>
          <p:nvPr>
            <p:ph idx="1"/>
          </p:nvPr>
        </p:nvSpPr>
        <p:spPr>
          <a:xfrm>
            <a:off x="269140" y="1623008"/>
            <a:ext cx="8874860" cy="341490"/>
          </a:xfrm>
        </p:spPr>
        <p:txBody>
          <a:bodyPr/>
          <a:lstStyle/>
          <a:p>
            <a:r>
              <a:rPr lang="fr-FR" sz="1650" dirty="0"/>
              <a:t>Production de véhicules automobiles électriques et hybrides rechargeables en Chine* </a:t>
            </a:r>
          </a:p>
          <a:p>
            <a:endParaRPr lang="fr-FR" dirty="0"/>
          </a:p>
        </p:txBody>
      </p:sp>
      <p:sp>
        <p:nvSpPr>
          <p:cNvPr id="5" name="Rectangle 231"/>
          <p:cNvSpPr>
            <a:spLocks noChangeArrowheads="1"/>
          </p:cNvSpPr>
          <p:nvPr/>
        </p:nvSpPr>
        <p:spPr bwMode="auto">
          <a:xfrm>
            <a:off x="5537919" y="6518034"/>
            <a:ext cx="386255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a:t>
            </a:r>
            <a:r>
              <a:rPr lang="fr-FR" sz="1000" b="1" dirty="0">
                <a:solidFill>
                  <a:srgbClr val="005677"/>
                </a:solidFill>
                <a:latin typeface="Arial"/>
              </a:rPr>
              <a:t>China Passenger Car Association</a:t>
            </a:r>
            <a:endParaRPr lang="fr-FR" altLang="fr-FR" sz="1000" b="1" dirty="0">
              <a:solidFill>
                <a:srgbClr val="005677"/>
              </a:solidFill>
              <a:latin typeface="Arial"/>
            </a:endParaRPr>
          </a:p>
        </p:txBody>
      </p:sp>
      <p:sp>
        <p:nvSpPr>
          <p:cNvPr id="8" name="Rectangle 231"/>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7" name="Image 6" descr="Une image contenant texte, capture d’écran, nombre, Tracé&#10;&#10;Description générée automatiquement">
            <a:extLst>
              <a:ext uri="{FF2B5EF4-FFF2-40B4-BE49-F238E27FC236}">
                <a16:creationId xmlns:a16="http://schemas.microsoft.com/office/drawing/2014/main" id="{06BE9A79-35EB-EB63-0189-8AAE82C0AC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028" y="1964498"/>
            <a:ext cx="8087709" cy="4271369"/>
          </a:xfrm>
          <a:prstGeom prst="rect">
            <a:avLst/>
          </a:prstGeom>
        </p:spPr>
      </p:pic>
      <p:sp>
        <p:nvSpPr>
          <p:cNvPr id="9" name="Rectangle 231">
            <a:extLst>
              <a:ext uri="{FF2B5EF4-FFF2-40B4-BE49-F238E27FC236}">
                <a16:creationId xmlns:a16="http://schemas.microsoft.com/office/drawing/2014/main" id="{61477490-1B19-24C3-FCCC-2E349F5B8687}"/>
              </a:ext>
            </a:extLst>
          </p:cNvPr>
          <p:cNvSpPr>
            <a:spLocks noChangeArrowheads="1"/>
          </p:cNvSpPr>
          <p:nvPr/>
        </p:nvSpPr>
        <p:spPr bwMode="auto">
          <a:xfrm>
            <a:off x="1278615" y="2136711"/>
            <a:ext cx="163247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milliers</a:t>
            </a:r>
          </a:p>
        </p:txBody>
      </p:sp>
      <p:sp>
        <p:nvSpPr>
          <p:cNvPr id="11" name="ZoneTexte 1">
            <a:extLst>
              <a:ext uri="{FF2B5EF4-FFF2-40B4-BE49-F238E27FC236}">
                <a16:creationId xmlns:a16="http://schemas.microsoft.com/office/drawing/2014/main" id="{E676B172-9BFE-5D16-0A90-8ECB0CCE08F4}"/>
              </a:ext>
            </a:extLst>
          </p:cNvPr>
          <p:cNvSpPr txBox="1"/>
          <p:nvPr/>
        </p:nvSpPr>
        <p:spPr>
          <a:xfrm>
            <a:off x="536028" y="6235867"/>
            <a:ext cx="7935432" cy="351345"/>
          </a:xfrm>
          <a:prstGeom prst="rect">
            <a:avLst/>
          </a:prstGeom>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spcAft>
                <a:spcPts val="0"/>
              </a:spcAft>
              <a:defRPr/>
            </a:pPr>
            <a:r>
              <a:rPr lang="fr-FR" sz="900" i="1" dirty="0">
                <a:solidFill>
                  <a:srgbClr val="58595B"/>
                </a:solidFill>
                <a:latin typeface="Arial" panose="020B0604020202020204" pitchFamily="34" charset="0"/>
                <a:cs typeface="Arial" panose="020B0604020202020204" pitchFamily="34" charset="0"/>
              </a:rPr>
              <a:t>*</a:t>
            </a:r>
            <a:r>
              <a:rPr lang="fr-FR" sz="1000" i="1" dirty="0">
                <a:solidFill>
                  <a:srgbClr val="58595B"/>
                </a:solidFill>
                <a:latin typeface="Arial" panose="020B0604020202020204" pitchFamily="34" charset="0"/>
                <a:cs typeface="Arial" panose="020B0604020202020204" pitchFamily="34" charset="0"/>
              </a:rPr>
              <a:t>véhicules particuliers + commerciaux (bus + camions), à l’exclusion de ceux à pile à combustible</a:t>
            </a:r>
          </a:p>
        </p:txBody>
      </p:sp>
    </p:spTree>
    <p:extLst>
      <p:ext uri="{BB962C8B-B14F-4D97-AF65-F5344CB8AC3E}">
        <p14:creationId xmlns:p14="http://schemas.microsoft.com/office/powerpoint/2010/main" val="2513939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2834A-ED2C-04F8-35C8-A4409EC0DA8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898BDB6-988F-F548-7589-F56EDFB4FED0}"/>
              </a:ext>
            </a:extLst>
          </p:cNvPr>
          <p:cNvSpPr>
            <a:spLocks noGrp="1"/>
          </p:cNvSpPr>
          <p:nvPr>
            <p:ph type="title"/>
          </p:nvPr>
        </p:nvSpPr>
        <p:spPr>
          <a:xfrm>
            <a:off x="173422" y="276016"/>
            <a:ext cx="9037864" cy="872547"/>
          </a:xfrm>
        </p:spPr>
        <p:txBody>
          <a:bodyPr/>
          <a:lstStyle/>
          <a:p>
            <a:r>
              <a:rPr lang="fr-FR" sz="2100" dirty="0"/>
              <a:t>sur ce segment, le constructeur BYD a capté au total </a:t>
            </a:r>
            <a:br>
              <a:rPr lang="fr-FR" sz="2100" dirty="0"/>
            </a:br>
            <a:r>
              <a:rPr lang="fr-FR" sz="2100" dirty="0"/>
              <a:t>35 % de parts de marché l’an dernier sur le marché  intérieur (8 % à peine pour le second, TESLA).</a:t>
            </a:r>
          </a:p>
        </p:txBody>
      </p:sp>
      <p:sp>
        <p:nvSpPr>
          <p:cNvPr id="3" name="Espace réservé du contenu 2">
            <a:extLst>
              <a:ext uri="{FF2B5EF4-FFF2-40B4-BE49-F238E27FC236}">
                <a16:creationId xmlns:a16="http://schemas.microsoft.com/office/drawing/2014/main" id="{C622B149-445B-CABE-0C17-C06C1CF0B806}"/>
              </a:ext>
            </a:extLst>
          </p:cNvPr>
          <p:cNvSpPr>
            <a:spLocks noGrp="1"/>
          </p:cNvSpPr>
          <p:nvPr>
            <p:ph idx="1"/>
          </p:nvPr>
        </p:nvSpPr>
        <p:spPr>
          <a:xfrm>
            <a:off x="336425" y="1633246"/>
            <a:ext cx="8874860" cy="341490"/>
          </a:xfrm>
        </p:spPr>
        <p:txBody>
          <a:bodyPr/>
          <a:lstStyle/>
          <a:p>
            <a:r>
              <a:rPr lang="fr-FR" sz="1800" dirty="0"/>
              <a:t>     Ventes de véhicules particuliers électriques et hybrides rechargeables en Chine par les 10 premiers constructeurs en 2023</a:t>
            </a:r>
          </a:p>
          <a:p>
            <a:endParaRPr lang="fr-FR" dirty="0"/>
          </a:p>
        </p:txBody>
      </p:sp>
      <p:sp>
        <p:nvSpPr>
          <p:cNvPr id="5" name="Rectangle 231">
            <a:extLst>
              <a:ext uri="{FF2B5EF4-FFF2-40B4-BE49-F238E27FC236}">
                <a16:creationId xmlns:a16="http://schemas.microsoft.com/office/drawing/2014/main" id="{3C04045D-677A-4BA1-E1AA-122EA25D317E}"/>
              </a:ext>
            </a:extLst>
          </p:cNvPr>
          <p:cNvSpPr>
            <a:spLocks noChangeArrowheads="1"/>
          </p:cNvSpPr>
          <p:nvPr/>
        </p:nvSpPr>
        <p:spPr bwMode="auto">
          <a:xfrm>
            <a:off x="5537919" y="6518034"/>
            <a:ext cx="386255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 : </a:t>
            </a:r>
            <a:r>
              <a:rPr lang="fr-FR" sz="1000" b="1" dirty="0">
                <a:solidFill>
                  <a:srgbClr val="005677"/>
                </a:solidFill>
                <a:latin typeface="Arial"/>
              </a:rPr>
              <a:t>China Passenger Car Association</a:t>
            </a:r>
            <a:endParaRPr lang="fr-FR" altLang="fr-FR" sz="1000" b="1" dirty="0">
              <a:solidFill>
                <a:srgbClr val="005677"/>
              </a:solidFill>
              <a:latin typeface="Arial"/>
            </a:endParaRPr>
          </a:p>
        </p:txBody>
      </p:sp>
      <p:sp>
        <p:nvSpPr>
          <p:cNvPr id="8" name="Rectangle 231">
            <a:extLst>
              <a:ext uri="{FF2B5EF4-FFF2-40B4-BE49-F238E27FC236}">
                <a16:creationId xmlns:a16="http://schemas.microsoft.com/office/drawing/2014/main" id="{CA67A7E7-E43C-05CD-A048-8E096CA3994C}"/>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13" name="Image 12" descr="Une image contenant texte, capture d’écran, nombre, affichage&#10;&#10;Description générée automatiquement">
            <a:extLst>
              <a:ext uri="{FF2B5EF4-FFF2-40B4-BE49-F238E27FC236}">
                <a16:creationId xmlns:a16="http://schemas.microsoft.com/office/drawing/2014/main" id="{2CE0B274-878A-1AB4-19F8-0759218CF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78" y="2301953"/>
            <a:ext cx="7575474" cy="3988488"/>
          </a:xfrm>
          <a:prstGeom prst="rect">
            <a:avLst/>
          </a:prstGeom>
        </p:spPr>
      </p:pic>
      <p:sp>
        <p:nvSpPr>
          <p:cNvPr id="14" name="Rectangle 231">
            <a:extLst>
              <a:ext uri="{FF2B5EF4-FFF2-40B4-BE49-F238E27FC236}">
                <a16:creationId xmlns:a16="http://schemas.microsoft.com/office/drawing/2014/main" id="{EE5B99A8-B47D-CCE9-ECFE-1FC77C5E6902}"/>
              </a:ext>
            </a:extLst>
          </p:cNvPr>
          <p:cNvSpPr>
            <a:spLocks noChangeArrowheads="1"/>
          </p:cNvSpPr>
          <p:nvPr/>
        </p:nvSpPr>
        <p:spPr bwMode="auto">
          <a:xfrm>
            <a:off x="6360581" y="5522584"/>
            <a:ext cx="163247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milliers</a:t>
            </a:r>
          </a:p>
        </p:txBody>
      </p:sp>
    </p:spTree>
    <p:extLst>
      <p:ext uri="{BB962C8B-B14F-4D97-AF65-F5344CB8AC3E}">
        <p14:creationId xmlns:p14="http://schemas.microsoft.com/office/powerpoint/2010/main" val="930791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9366C-1F36-7812-D1FD-52740504959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1243484-D984-7843-005C-4DA29CD0DE0D}"/>
              </a:ext>
            </a:extLst>
          </p:cNvPr>
          <p:cNvSpPr>
            <a:spLocks noGrp="1"/>
          </p:cNvSpPr>
          <p:nvPr>
            <p:ph type="title"/>
          </p:nvPr>
        </p:nvSpPr>
        <p:spPr>
          <a:xfrm>
            <a:off x="277651" y="483691"/>
            <a:ext cx="8866349" cy="581698"/>
          </a:xfrm>
        </p:spPr>
        <p:txBody>
          <a:bodyPr/>
          <a:lstStyle/>
          <a:p>
            <a:r>
              <a:rPr lang="fr-FR" sz="2100" dirty="0"/>
              <a:t>La chine est devenue récemment le premier exportateur mondial de véhicules particuliers.</a:t>
            </a:r>
          </a:p>
        </p:txBody>
      </p:sp>
      <p:sp>
        <p:nvSpPr>
          <p:cNvPr id="3" name="Espace réservé du contenu 2">
            <a:extLst>
              <a:ext uri="{FF2B5EF4-FFF2-40B4-BE49-F238E27FC236}">
                <a16:creationId xmlns:a16="http://schemas.microsoft.com/office/drawing/2014/main" id="{61045310-FFFD-2D09-C724-9212E1A3E6C7}"/>
              </a:ext>
            </a:extLst>
          </p:cNvPr>
          <p:cNvSpPr>
            <a:spLocks noGrp="1"/>
          </p:cNvSpPr>
          <p:nvPr>
            <p:ph idx="1"/>
          </p:nvPr>
        </p:nvSpPr>
        <p:spPr>
          <a:xfrm>
            <a:off x="434589" y="1626290"/>
            <a:ext cx="8866349" cy="341490"/>
          </a:xfrm>
        </p:spPr>
        <p:txBody>
          <a:bodyPr/>
          <a:lstStyle/>
          <a:p>
            <a:r>
              <a:rPr lang="fr-FR" sz="1750" dirty="0"/>
              <a:t>Exportations de véhicules particuliers </a:t>
            </a:r>
          </a:p>
        </p:txBody>
      </p:sp>
      <p:sp>
        <p:nvSpPr>
          <p:cNvPr id="5" name="Rectangle 231">
            <a:extLst>
              <a:ext uri="{FF2B5EF4-FFF2-40B4-BE49-F238E27FC236}">
                <a16:creationId xmlns:a16="http://schemas.microsoft.com/office/drawing/2014/main" id="{B5374911-7BF4-2FCC-801E-44873E87BC6F}"/>
              </a:ext>
            </a:extLst>
          </p:cNvPr>
          <p:cNvSpPr>
            <a:spLocks noChangeArrowheads="1"/>
          </p:cNvSpPr>
          <p:nvPr/>
        </p:nvSpPr>
        <p:spPr bwMode="auto">
          <a:xfrm>
            <a:off x="6655585" y="6509575"/>
            <a:ext cx="2078512"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000" b="1" dirty="0">
                <a:solidFill>
                  <a:srgbClr val="005677"/>
                </a:solidFill>
                <a:latin typeface="Arial"/>
              </a:rPr>
              <a:t>Sources : nationales</a:t>
            </a:r>
          </a:p>
        </p:txBody>
      </p:sp>
      <p:sp>
        <p:nvSpPr>
          <p:cNvPr id="8" name="Rectangle 231">
            <a:extLst>
              <a:ext uri="{FF2B5EF4-FFF2-40B4-BE49-F238E27FC236}">
                <a16:creationId xmlns:a16="http://schemas.microsoft.com/office/drawing/2014/main" id="{4602F01D-7EFA-6002-72CD-23423B53C138}"/>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pic>
        <p:nvPicPr>
          <p:cNvPr id="9" name="Image 8" descr="Une image contenant texte, Tracé, ligne, capture d’écran&#10;&#10;Description générée automatiquement">
            <a:extLst>
              <a:ext uri="{FF2B5EF4-FFF2-40B4-BE49-F238E27FC236}">
                <a16:creationId xmlns:a16="http://schemas.microsoft.com/office/drawing/2014/main" id="{D862E768-E674-44DE-2F21-F07F90469B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152" y="1967781"/>
            <a:ext cx="7709337" cy="4406528"/>
          </a:xfrm>
          <a:prstGeom prst="rect">
            <a:avLst/>
          </a:prstGeom>
        </p:spPr>
      </p:pic>
      <p:sp>
        <p:nvSpPr>
          <p:cNvPr id="10" name="Rectangle 231">
            <a:extLst>
              <a:ext uri="{FF2B5EF4-FFF2-40B4-BE49-F238E27FC236}">
                <a16:creationId xmlns:a16="http://schemas.microsoft.com/office/drawing/2014/main" id="{ADE850A0-D72D-4F81-3342-B2F2572827D4}"/>
              </a:ext>
            </a:extLst>
          </p:cNvPr>
          <p:cNvSpPr>
            <a:spLocks noChangeArrowheads="1"/>
          </p:cNvSpPr>
          <p:nvPr/>
        </p:nvSpPr>
        <p:spPr bwMode="auto">
          <a:xfrm>
            <a:off x="1489037" y="2205136"/>
            <a:ext cx="2010908"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100" dirty="0">
                <a:solidFill>
                  <a:schemeClr val="tx1">
                    <a:lumMod val="50000"/>
                  </a:schemeClr>
                </a:solidFill>
                <a:latin typeface="Arial"/>
              </a:rPr>
              <a:t>milliers en cumulé sur 6 mois</a:t>
            </a:r>
          </a:p>
        </p:txBody>
      </p:sp>
      <p:sp>
        <p:nvSpPr>
          <p:cNvPr id="11" name="Rectangle 231">
            <a:extLst>
              <a:ext uri="{FF2B5EF4-FFF2-40B4-BE49-F238E27FC236}">
                <a16:creationId xmlns:a16="http://schemas.microsoft.com/office/drawing/2014/main" id="{33691672-BD05-B5D8-08C7-B1EDE383E5ED}"/>
              </a:ext>
            </a:extLst>
          </p:cNvPr>
          <p:cNvSpPr>
            <a:spLocks noChangeArrowheads="1"/>
          </p:cNvSpPr>
          <p:nvPr/>
        </p:nvSpPr>
        <p:spPr bwMode="auto">
          <a:xfrm>
            <a:off x="4516820" y="5062433"/>
            <a:ext cx="16324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C00000"/>
                </a:solidFill>
                <a:latin typeface="Arial"/>
              </a:rPr>
              <a:t>CHINE</a:t>
            </a:r>
          </a:p>
        </p:txBody>
      </p:sp>
      <p:sp>
        <p:nvSpPr>
          <p:cNvPr id="12" name="Rectangle 231">
            <a:extLst>
              <a:ext uri="{FF2B5EF4-FFF2-40B4-BE49-F238E27FC236}">
                <a16:creationId xmlns:a16="http://schemas.microsoft.com/office/drawing/2014/main" id="{8FDB426E-5121-C5D7-E18D-C25369EB3C38}"/>
              </a:ext>
            </a:extLst>
          </p:cNvPr>
          <p:cNvSpPr>
            <a:spLocks noChangeArrowheads="1"/>
          </p:cNvSpPr>
          <p:nvPr/>
        </p:nvSpPr>
        <p:spPr bwMode="auto">
          <a:xfrm>
            <a:off x="4867763" y="2925490"/>
            <a:ext cx="16324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00B0F0"/>
                </a:solidFill>
                <a:latin typeface="Arial"/>
              </a:rPr>
              <a:t>JAPON</a:t>
            </a:r>
          </a:p>
        </p:txBody>
      </p:sp>
      <p:sp>
        <p:nvSpPr>
          <p:cNvPr id="13" name="Rectangle 231">
            <a:extLst>
              <a:ext uri="{FF2B5EF4-FFF2-40B4-BE49-F238E27FC236}">
                <a16:creationId xmlns:a16="http://schemas.microsoft.com/office/drawing/2014/main" id="{59D5737E-A08C-FE12-5576-F870ABADDF8E}"/>
              </a:ext>
            </a:extLst>
          </p:cNvPr>
          <p:cNvSpPr>
            <a:spLocks noChangeArrowheads="1"/>
          </p:cNvSpPr>
          <p:nvPr/>
        </p:nvSpPr>
        <p:spPr bwMode="auto">
          <a:xfrm>
            <a:off x="2072011" y="3818449"/>
            <a:ext cx="163247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fr-FR" altLang="fr-FR" sz="1400" b="1" dirty="0">
                <a:solidFill>
                  <a:srgbClr val="006600"/>
                </a:solidFill>
                <a:latin typeface="Arial"/>
              </a:rPr>
              <a:t>ALLEMAGNE</a:t>
            </a:r>
          </a:p>
        </p:txBody>
      </p:sp>
    </p:spTree>
    <p:extLst>
      <p:ext uri="{BB962C8B-B14F-4D97-AF65-F5344CB8AC3E}">
        <p14:creationId xmlns:p14="http://schemas.microsoft.com/office/powerpoint/2010/main" val="1764058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4B071-7DB4-F988-06BD-4B823B2BEDE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0766948-7572-0EA3-B738-5C3F8BA1C8D9}"/>
              </a:ext>
            </a:extLst>
          </p:cNvPr>
          <p:cNvSpPr>
            <a:spLocks noGrp="1"/>
          </p:cNvSpPr>
          <p:nvPr>
            <p:ph type="title"/>
          </p:nvPr>
        </p:nvSpPr>
        <p:spPr>
          <a:xfrm>
            <a:off x="342280" y="540359"/>
            <a:ext cx="8459440" cy="290849"/>
          </a:xfrm>
        </p:spPr>
        <p:txBody>
          <a:bodyPr/>
          <a:lstStyle/>
          <a:p>
            <a:r>
              <a:rPr lang="fr-FR" sz="2100" dirty="0"/>
              <a:t>un excédent commercial toujours massif.</a:t>
            </a:r>
          </a:p>
        </p:txBody>
      </p:sp>
      <p:sp>
        <p:nvSpPr>
          <p:cNvPr id="3" name="Espace réservé du contenu 2">
            <a:extLst>
              <a:ext uri="{FF2B5EF4-FFF2-40B4-BE49-F238E27FC236}">
                <a16:creationId xmlns:a16="http://schemas.microsoft.com/office/drawing/2014/main" id="{609E4259-66CC-5E5E-E2F9-5D43C57C6E47}"/>
              </a:ext>
            </a:extLst>
          </p:cNvPr>
          <p:cNvSpPr>
            <a:spLocks noGrp="1"/>
          </p:cNvSpPr>
          <p:nvPr>
            <p:ph idx="1"/>
          </p:nvPr>
        </p:nvSpPr>
        <p:spPr>
          <a:xfrm>
            <a:off x="96201" y="1668548"/>
            <a:ext cx="8459375" cy="341490"/>
          </a:xfrm>
        </p:spPr>
        <p:txBody>
          <a:bodyPr/>
          <a:lstStyle/>
          <a:p>
            <a:pPr algn="just">
              <a:spcAft>
                <a:spcPts val="1800"/>
              </a:spcAft>
            </a:pPr>
            <a:r>
              <a:rPr lang="fr-FR" sz="1650" dirty="0"/>
              <a:t>→  </a:t>
            </a:r>
            <a:r>
              <a:rPr lang="fr-FR" sz="1500" dirty="0"/>
              <a:t>La Chine a enregistré un excédent commercial de 823 milliards de $ en 2023 selon les données douanières, après 838 milliards en 2022. Le seul excédent pour les biens manufacturés (biens industriels hors énergie, et, ici, hors alimentation) a culminé à près de 1 800 milliards ; près de 38 % du surplus a été réalisé dans les secteurs des biens d’équipement (principalement de télécommunication), environ 16 % dans celui du textile (fils, tissus et vêtements), et, 8 % dans celui des matériels de transport (automobile).</a:t>
            </a:r>
          </a:p>
          <a:p>
            <a:pPr algn="just">
              <a:spcAft>
                <a:spcPts val="1800"/>
              </a:spcAft>
            </a:pPr>
            <a:r>
              <a:rPr lang="fr-FR" sz="1500" dirty="0"/>
              <a:t>→ Le surplus avec les Etats-Unis demeure conséquent, même s’il est revenu à </a:t>
            </a:r>
            <a:br>
              <a:rPr lang="fr-FR" sz="1500" dirty="0"/>
            </a:br>
            <a:r>
              <a:rPr lang="fr-FR" sz="1500" dirty="0"/>
              <a:t>340 milliards de $ contre 400 milliards les deux exercices précédents. Celui avec l’Union européenne ressort à 221 milliards, après 276 milliards en 2022 et une moyenne de </a:t>
            </a:r>
            <a:br>
              <a:rPr lang="fr-FR" sz="1500" dirty="0"/>
            </a:br>
            <a:r>
              <a:rPr lang="fr-FR" sz="1500" dirty="0"/>
              <a:t>140 milliards l’an sur la période 2015-2019. A l’inverse, la Chine est essentiellement déficitaire avec des puissances agricoles comme le Brésil et l’Australie et des pays exportateurs d’hydrocarbures comme l’Arabie Saoudite et la Russie.</a:t>
            </a:r>
          </a:p>
          <a:p>
            <a:pPr algn="just">
              <a:spcAft>
                <a:spcPts val="1800"/>
              </a:spcAft>
            </a:pPr>
            <a:r>
              <a:rPr lang="fr-FR" sz="1500" dirty="0"/>
              <a:t>→  Avec 2,1 millions de barils expédiés par jour l’an dernier, la Russie est devenue le premier fournisseur de pétrole brut de la Chine, devançant ainsi l’Arabie saoudite (le pétrole russe s'est négocié à des prix nettement inférieurs à ceux des références internationales, en raison d'un plafonnement des prix imposé par les pays occidentaux). De leur côté, les exportations chinoises vers la Russie libellées en $ courants ont gonflé de 65 % en deux ans, pendant que celles de l’Europe vers cette dernière plongeaient du fait des sanctions.</a:t>
            </a:r>
          </a:p>
          <a:p>
            <a:pPr algn="just">
              <a:spcAft>
                <a:spcPts val="1800"/>
              </a:spcAft>
            </a:pPr>
            <a:r>
              <a:rPr lang="fr-FR" sz="1600" dirty="0"/>
              <a:t> </a:t>
            </a:r>
          </a:p>
          <a:p>
            <a:pPr algn="just"/>
            <a:endParaRPr lang="fr-FR" sz="1700" dirty="0"/>
          </a:p>
          <a:p>
            <a:pPr algn="just"/>
            <a:endParaRPr lang="fr-FR" sz="1700" dirty="0"/>
          </a:p>
          <a:p>
            <a:pPr algn="just"/>
            <a:endParaRPr lang="fr-FR" sz="1700" dirty="0"/>
          </a:p>
          <a:p>
            <a:pPr algn="just"/>
            <a:endParaRPr lang="fr-FR" sz="1650" dirty="0"/>
          </a:p>
          <a:p>
            <a:pPr algn="just"/>
            <a:endParaRPr lang="fr-FR" sz="1650" dirty="0"/>
          </a:p>
          <a:p>
            <a:pPr algn="just"/>
            <a:endParaRPr lang="fr-FR" sz="1800" dirty="0"/>
          </a:p>
          <a:p>
            <a:pPr algn="just"/>
            <a:endParaRPr lang="fr-FR" sz="1800" dirty="0"/>
          </a:p>
        </p:txBody>
      </p:sp>
      <p:sp>
        <p:nvSpPr>
          <p:cNvPr id="8" name="Rectangle 231">
            <a:extLst>
              <a:ext uri="{FF2B5EF4-FFF2-40B4-BE49-F238E27FC236}">
                <a16:creationId xmlns:a16="http://schemas.microsoft.com/office/drawing/2014/main" id="{13DBC936-0A2D-B227-CA27-694784F8BF85}"/>
              </a:ext>
            </a:extLst>
          </p:cNvPr>
          <p:cNvSpPr>
            <a:spLocks noChangeArrowheads="1"/>
          </p:cNvSpPr>
          <p:nvPr/>
        </p:nvSpPr>
        <p:spPr bwMode="auto">
          <a:xfrm>
            <a:off x="1278615" y="2374413"/>
            <a:ext cx="65"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endParaRPr lang="fr-FR" altLang="fr-FR" sz="1000" b="1" dirty="0">
              <a:solidFill>
                <a:srgbClr val="005677"/>
              </a:solidFill>
              <a:latin typeface="Arial"/>
            </a:endParaRPr>
          </a:p>
        </p:txBody>
      </p:sp>
    </p:spTree>
    <p:extLst>
      <p:ext uri="{BB962C8B-B14F-4D97-AF65-F5344CB8AC3E}">
        <p14:creationId xmlns:p14="http://schemas.microsoft.com/office/powerpoint/2010/main" val="30349926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ICKYSTYLE" val="page"/>
</p:tagLst>
</file>

<file path=ppt/theme/theme1.xml><?xml version="1.0" encoding="utf-8"?>
<a:theme xmlns:a="http://schemas.openxmlformats.org/drawingml/2006/main" name="modèle présentation_UIMM">
  <a:themeElements>
    <a:clrScheme name="UIMM">
      <a:dk1>
        <a:srgbClr val="58595B"/>
      </a:dk1>
      <a:lt1>
        <a:sysClr val="window" lastClr="FFFFFF"/>
      </a:lt1>
      <a:dk2>
        <a:srgbClr val="005677"/>
      </a:dk2>
      <a:lt2>
        <a:srgbClr val="E2051B"/>
      </a:lt2>
      <a:accent1>
        <a:srgbClr val="5B97B2"/>
      </a:accent1>
      <a:accent2>
        <a:srgbClr val="00A19C"/>
      </a:accent2>
      <a:accent3>
        <a:srgbClr val="FFBC3A"/>
      </a:accent3>
      <a:accent4>
        <a:srgbClr val="F17C0E"/>
      </a:accent4>
      <a:accent5>
        <a:srgbClr val="B41B82"/>
      </a:accent5>
      <a:accent6>
        <a:srgbClr val="7C2250"/>
      </a:accent6>
      <a:hlink>
        <a:srgbClr val="58595B"/>
      </a:hlink>
      <a:folHlink>
        <a:srgbClr val="58595B"/>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3_UIMM_POWERPOINT_TEMPLATE_V2.pot [Mode de compatibilité]" id="{35BDAA13-DE87-4D4A-B9A1-EC8B1BE1C129}" vid="{2264F496-7487-4738-9147-DD3747386E3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modèle présentation_UIMM</Template>
  <TotalTime>42757</TotalTime>
  <Words>1411</Words>
  <Application>Microsoft Office PowerPoint</Application>
  <PresentationFormat>Affichage à l'écran (4:3)</PresentationFormat>
  <Paragraphs>80</Paragraphs>
  <Slides>12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Calibri</vt:lpstr>
      <vt:lpstr>modèle présentation_UIMM</vt:lpstr>
      <vt:lpstr>Le poids de la Chine</vt:lpstr>
      <vt:lpstr>L’expansion économique en Chine explique près de 30 % de la croissance mondiale.  </vt:lpstr>
      <vt:lpstr>le marché immobilier a de nouveau chuté en 2023.</vt:lpstr>
      <vt:lpstr>La chine prend le large sur l’installation de robots.</vt:lpstr>
      <vt:lpstr>Envolée des crédits au secteur industriel.</vt:lpstr>
      <vt:lpstr>32 % des véhicules automobiles produits en Chine sont électriques ou hybrides rechargeables (36 % au quatrième trimestre 2023).</vt:lpstr>
      <vt:lpstr>sur ce segment, le constructeur BYD a capté au total  35 % de parts de marché l’an dernier sur le marché  intérieur (8 % à peine pour le second, TESLA).</vt:lpstr>
      <vt:lpstr>La chine est devenue récemment le premier exportateur mondial de véhicules particuliers.</vt:lpstr>
      <vt:lpstr>un excédent commercial toujours massif.</vt:lpstr>
      <vt:lpstr>Une amélioration de la compétitivité liée notamment à l’apparition de fortes surcapacités.</vt:lpstr>
      <vt:lpstr>L’effort d’épargne des ménages ne faiblit pas.</vt:lpstr>
      <vt:lpstr>Présentation PowerPoint</vt:lpstr>
    </vt:vector>
  </TitlesOfParts>
  <Manager/>
  <Company>ADASE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subject/>
  <dc:creator>YADDADEN Clotilde</dc:creator>
  <cp:keywords/>
  <dc:description/>
  <cp:lastModifiedBy>JAGOT Alexandre</cp:lastModifiedBy>
  <cp:revision>1435</cp:revision>
  <cp:lastPrinted>2022-11-29T16:37:19Z</cp:lastPrinted>
  <dcterms:created xsi:type="dcterms:W3CDTF">2019-06-07T08:44:45Z</dcterms:created>
  <dcterms:modified xsi:type="dcterms:W3CDTF">2024-03-12T14:15:06Z</dcterms:modified>
  <cp:category/>
</cp:coreProperties>
</file>