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58" r:id="rId4"/>
    <p:sldId id="278" r:id="rId5"/>
    <p:sldId id="268" r:id="rId6"/>
    <p:sldId id="274" r:id="rId7"/>
    <p:sldId id="269" r:id="rId8"/>
    <p:sldId id="270" r:id="rId9"/>
    <p:sldId id="271" r:id="rId10"/>
    <p:sldId id="272" r:id="rId11"/>
    <p:sldId id="279" r:id="rId12"/>
    <p:sldId id="273" r:id="rId13"/>
    <p:sldId id="280" r:id="rId14"/>
    <p:sldId id="265" r:id="rId15"/>
    <p:sldId id="276" r:id="rId16"/>
    <p:sldId id="261" r:id="rId17"/>
  </p:sldIdLst>
  <p:sldSz cx="9144000" cy="6858000" type="screen4x3"/>
  <p:notesSz cx="6858000" cy="9144000"/>
  <p:defaultTextStyle>
    <a:defPPr>
      <a:defRPr lang="en-US"/>
    </a:defPPr>
    <a:lvl1pPr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1pPr>
    <a:lvl2pPr marL="4572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2pPr>
    <a:lvl3pPr marL="9144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3pPr>
    <a:lvl4pPr marL="13716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4pPr>
    <a:lvl5pPr marL="18288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5pPr>
    <a:lvl6pPr marL="2286000" algn="l" defTabSz="457200" rtl="0" eaLnBrk="1" latinLnBrk="0" hangingPunct="1">
      <a:defRPr sz="2400" kern="1200">
        <a:solidFill>
          <a:schemeClr val="tx1"/>
        </a:solidFill>
        <a:latin typeface="Arial" charset="0"/>
        <a:ea typeface="MS PGothic" charset="0"/>
        <a:cs typeface="MS PGothic" charset="0"/>
      </a:defRPr>
    </a:lvl6pPr>
    <a:lvl7pPr marL="2743200" algn="l" defTabSz="457200" rtl="0" eaLnBrk="1" latinLnBrk="0" hangingPunct="1">
      <a:defRPr sz="2400" kern="1200">
        <a:solidFill>
          <a:schemeClr val="tx1"/>
        </a:solidFill>
        <a:latin typeface="Arial" charset="0"/>
        <a:ea typeface="MS PGothic" charset="0"/>
        <a:cs typeface="MS PGothic" charset="0"/>
      </a:defRPr>
    </a:lvl7pPr>
    <a:lvl8pPr marL="3200400" algn="l" defTabSz="457200" rtl="0" eaLnBrk="1" latinLnBrk="0" hangingPunct="1">
      <a:defRPr sz="2400" kern="1200">
        <a:solidFill>
          <a:schemeClr val="tx1"/>
        </a:solidFill>
        <a:latin typeface="Arial" charset="0"/>
        <a:ea typeface="MS PGothic" charset="0"/>
        <a:cs typeface="MS PGothic" charset="0"/>
      </a:defRPr>
    </a:lvl8pPr>
    <a:lvl9pPr marL="3657600" algn="l" defTabSz="457200" rtl="0" eaLnBrk="1" latinLnBrk="0" hangingPunct="1">
      <a:defRPr sz="2400"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C3C9"/>
    <a:srgbClr val="EAEAEA"/>
    <a:srgbClr val="B53484"/>
    <a:srgbClr val="FDB748"/>
    <a:srgbClr val="5794AC"/>
    <a:srgbClr val="B8C2C7"/>
    <a:srgbClr val="F1F2F2"/>
    <a:srgbClr val="B8C2C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68B6BE-C7FB-4EA1-9876-D6CDCD01BC55}" v="5" dt="2023-06-18T06:43:22.36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86" d="100"/>
          <a:sy n="86" d="100"/>
        </p:scale>
        <p:origin x="1339"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Evolution des quotas </a:t>
            </a:r>
            <a:r>
              <a:rPr lang="en-US" dirty="0" err="1"/>
              <a:t>gratuits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Série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Feuil1!$A$2:$A$10</c:f>
              <c:numCache>
                <c:formatCode>General</c:formatCode>
                <c:ptCount val="9"/>
                <c:pt idx="0">
                  <c:v>2026</c:v>
                </c:pt>
                <c:pt idx="1">
                  <c:v>2027</c:v>
                </c:pt>
                <c:pt idx="2">
                  <c:v>2028</c:v>
                </c:pt>
                <c:pt idx="3">
                  <c:v>2029</c:v>
                </c:pt>
                <c:pt idx="4">
                  <c:v>2030</c:v>
                </c:pt>
                <c:pt idx="5">
                  <c:v>2031</c:v>
                </c:pt>
                <c:pt idx="6">
                  <c:v>2032</c:v>
                </c:pt>
                <c:pt idx="7">
                  <c:v>2033</c:v>
                </c:pt>
                <c:pt idx="8">
                  <c:v>2034</c:v>
                </c:pt>
              </c:numCache>
            </c:numRef>
          </c:cat>
          <c:val>
            <c:numRef>
              <c:f>Feuil1!$B$2:$B$10</c:f>
              <c:numCache>
                <c:formatCode>0.0%</c:formatCode>
                <c:ptCount val="9"/>
                <c:pt idx="0">
                  <c:v>0.97499999999999998</c:v>
                </c:pt>
                <c:pt idx="1">
                  <c:v>0.95</c:v>
                </c:pt>
                <c:pt idx="2">
                  <c:v>0.9</c:v>
                </c:pt>
                <c:pt idx="3">
                  <c:v>0.77500000000000002</c:v>
                </c:pt>
                <c:pt idx="4">
                  <c:v>0.51500000000000001</c:v>
                </c:pt>
                <c:pt idx="5">
                  <c:v>0.39</c:v>
                </c:pt>
                <c:pt idx="6">
                  <c:v>0.26500000000000001</c:v>
                </c:pt>
                <c:pt idx="7">
                  <c:v>0.14000000000000001</c:v>
                </c:pt>
                <c:pt idx="8">
                  <c:v>0</c:v>
                </c:pt>
              </c:numCache>
            </c:numRef>
          </c:val>
          <c:extLst>
            <c:ext xmlns:c16="http://schemas.microsoft.com/office/drawing/2014/chart" uri="{C3380CC4-5D6E-409C-BE32-E72D297353CC}">
              <c16:uniqueId val="{00000000-8BBC-4B46-A7F1-ED518BEE14DC}"/>
            </c:ext>
          </c:extLst>
        </c:ser>
        <c:dLbls>
          <c:showLegendKey val="0"/>
          <c:showVal val="0"/>
          <c:showCatName val="0"/>
          <c:showSerName val="0"/>
          <c:showPercent val="0"/>
          <c:showBubbleSize val="0"/>
        </c:dLbls>
        <c:gapWidth val="219"/>
        <c:overlap val="-27"/>
        <c:axId val="347888688"/>
        <c:axId val="347889168"/>
      </c:barChart>
      <c:catAx>
        <c:axId val="347888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47889168"/>
        <c:crosses val="autoZero"/>
        <c:auto val="1"/>
        <c:lblAlgn val="ctr"/>
        <c:lblOffset val="100"/>
        <c:noMultiLvlLbl val="0"/>
      </c:catAx>
      <c:valAx>
        <c:axId val="34788916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478886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UVERTURE">
    <p:spTree>
      <p:nvGrpSpPr>
        <p:cNvPr id="1" name=""/>
        <p:cNvGrpSpPr/>
        <p:nvPr/>
      </p:nvGrpSpPr>
      <p:grpSpPr>
        <a:xfrm>
          <a:off x="0" y="0"/>
          <a:ext cx="0" cy="0"/>
          <a:chOff x="0" y="0"/>
          <a:chExt cx="0" cy="0"/>
        </a:xfrm>
      </p:grpSpPr>
      <p:sp>
        <p:nvSpPr>
          <p:cNvPr id="4" name="Rectangle 3"/>
          <p:cNvSpPr/>
          <p:nvPr/>
        </p:nvSpPr>
        <p:spPr>
          <a:xfrm>
            <a:off x="0" y="3438525"/>
            <a:ext cx="9144000" cy="3419475"/>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pic>
        <p:nvPicPr>
          <p:cNvPr id="5" name="Image 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16250" y="2082800"/>
            <a:ext cx="3111500" cy="2714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539750" y="5260631"/>
            <a:ext cx="8064500" cy="492443"/>
          </a:xfrm>
        </p:spPr>
        <p:txBody>
          <a:bodyPr lIns="88900" tIns="38100" rIns="88900" bIns="38100" anchor="b"/>
          <a:lstStyle>
            <a:lvl1pPr marL="0" indent="0" algn="ctr">
              <a:defRPr sz="3000" b="0">
                <a:solidFill>
                  <a:schemeClr val="tx1"/>
                </a:solidFill>
              </a:defRPr>
            </a:lvl1pPr>
          </a:lstStyle>
          <a:p>
            <a:r>
              <a:rPr lang="fr-FR"/>
              <a:t>Modifiez le style du titre</a:t>
            </a:r>
            <a:endParaRPr lang="en-US" dirty="0"/>
          </a:p>
        </p:txBody>
      </p:sp>
      <p:sp>
        <p:nvSpPr>
          <p:cNvPr id="3" name="Subtitle 2"/>
          <p:cNvSpPr>
            <a:spLocks noGrp="1"/>
          </p:cNvSpPr>
          <p:nvPr>
            <p:ph type="subTitle" idx="1"/>
          </p:nvPr>
        </p:nvSpPr>
        <p:spPr>
          <a:xfrm>
            <a:off x="539750" y="5749269"/>
            <a:ext cx="8064500" cy="549187"/>
          </a:xfrm>
        </p:spPr>
        <p:txBody>
          <a:bodyPr>
            <a:normAutofit/>
          </a:bodyPr>
          <a:lstStyle>
            <a:lvl1pPr marL="0" indent="0" algn="ctr">
              <a:buNone/>
              <a:defRPr sz="25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Tree>
    <p:extLst>
      <p:ext uri="{BB962C8B-B14F-4D97-AF65-F5344CB8AC3E}">
        <p14:creationId xmlns:p14="http://schemas.microsoft.com/office/powerpoint/2010/main" val="119141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3" name="Text Placeholder 2"/>
          <p:cNvSpPr>
            <a:spLocks noGrp="1"/>
          </p:cNvSpPr>
          <p:nvPr>
            <p:ph type="body" idx="1"/>
          </p:nvPr>
        </p:nvSpPr>
        <p:spPr>
          <a:xfrm>
            <a:off x="2278742" y="3122384"/>
            <a:ext cx="6325508" cy="2830182"/>
          </a:xfrm>
          <a:noFill/>
        </p:spPr>
        <p:txBody>
          <a:bodyPr numCol="2" spcCol="360000">
            <a:noAutofit/>
          </a:bodyPr>
          <a:lstStyle>
            <a:lvl1pPr marL="361950" indent="-361950">
              <a:spcAft>
                <a:spcPts val="600"/>
              </a:spcAft>
              <a:buFont typeface="+mj-lt"/>
              <a:buAutoNum type="arabicPeriod"/>
              <a:defRPr sz="18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128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ARTI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5" name="Espace réservé du texte 4"/>
          <p:cNvSpPr>
            <a:spLocks noGrp="1"/>
          </p:cNvSpPr>
          <p:nvPr>
            <p:ph type="body" sz="quarter" idx="10"/>
          </p:nvPr>
        </p:nvSpPr>
        <p:spPr bwMode="auto">
          <a:xfrm>
            <a:off x="2278742" y="3122383"/>
            <a:ext cx="6325508" cy="2973617"/>
          </a:xfrm>
          <a:noFill/>
          <a:ln/>
        </p:spPr>
        <p:txBody>
          <a:bodyPr>
            <a:noAutofit/>
          </a:bodyPr>
          <a:lstStyle>
            <a:lvl1pPr marL="358775" indent="-358775" algn="l">
              <a:lnSpc>
                <a:spcPct val="100000"/>
              </a:lnSpc>
              <a:spcBef>
                <a:spcPts val="0"/>
              </a:spcBef>
              <a:spcAft>
                <a:spcPts val="600"/>
              </a:spcAft>
              <a:buClr>
                <a:schemeClr val="bg1"/>
              </a:buClr>
              <a:buSzPct val="100000"/>
              <a:buFont typeface="+mj-lt"/>
              <a:buAutoNum type="arabicPeriod"/>
              <a:defRPr kumimoji="0" sz="1800" b="0" i="0" u="none" baseline="0">
                <a:solidFill>
                  <a:srgbClr val="FFFFFF"/>
                </a:solidFill>
                <a:latin typeface="Arial" panose="020B0604020202020204" pitchFamily="34" charset="0"/>
              </a:defRPr>
            </a:lvl1pPr>
            <a:lvl2pPr marL="6096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2pPr>
            <a:lvl3pPr marL="968375"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3pPr>
            <a:lvl4pPr marL="1325563"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4pPr>
            <a:lvl5pPr marL="16891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5pPr>
          </a:lstStyle>
          <a:p>
            <a:pPr lvl="0"/>
            <a:r>
              <a:rPr lang="fr-FR"/>
              <a:t>Cliquez pour modifier les styles du texte du masque</a:t>
            </a:r>
          </a:p>
        </p:txBody>
      </p:sp>
    </p:spTree>
    <p:extLst>
      <p:ext uri="{BB962C8B-B14F-4D97-AF65-F5344CB8AC3E}">
        <p14:creationId xmlns:p14="http://schemas.microsoft.com/office/powerpoint/2010/main" val="220804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SIMP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Content Placeholder 2"/>
          <p:cNvSpPr>
            <a:spLocks noGrp="1"/>
          </p:cNvSpPr>
          <p:nvPr>
            <p:ph idx="1"/>
          </p:nvPr>
        </p:nvSpPr>
        <p:spPr/>
        <p:txBody>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3698399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EXTE 1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4127250" cy="4564239"/>
          </a:xfrm>
        </p:spPr>
        <p:txBody>
          <a:bodyPr/>
          <a:lstStyle>
            <a:lvl1pPr marL="0" indent="0">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57246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 IMAGE">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9286875" y="5842000"/>
            <a:ext cx="2206625" cy="1016000"/>
          </a:xfrm>
          <a:prstGeom prst="rect">
            <a:avLst/>
          </a:prstGeom>
          <a:solidFill>
            <a:schemeClr val="tx2"/>
          </a:solidFill>
          <a:ln>
            <a:noFill/>
          </a:ln>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8064250" cy="279803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Espace réservé pour une image  4"/>
          <p:cNvSpPr>
            <a:spLocks noGrp="1"/>
          </p:cNvSpPr>
          <p:nvPr>
            <p:ph type="pic" sz="quarter" idx="10"/>
          </p:nvPr>
        </p:nvSpPr>
        <p:spPr>
          <a:xfrm>
            <a:off x="0" y="4734000"/>
            <a:ext cx="9144000" cy="2124000"/>
          </a:xfrm>
          <a:solidFill>
            <a:schemeClr val="bg1">
              <a:lumMod val="95000"/>
            </a:schemeClr>
          </a:solidFill>
        </p:spPr>
        <p:txBody>
          <a:bodyPr rtlCol="0" anchor="ctr" anchorCtr="1">
            <a:normAutofit/>
          </a:bodyPr>
          <a:lstStyle>
            <a:lvl1pPr algn="ctr">
              <a:defRPr sz="1000"/>
            </a:lvl1pPr>
          </a:lstStyle>
          <a:p>
            <a:pPr lvl="0"/>
            <a:r>
              <a:rPr lang="fr-FR" noProof="0"/>
              <a:t>Cliquez sur l'icône pour ajouter une image</a:t>
            </a:r>
          </a:p>
        </p:txBody>
      </p:sp>
    </p:spTree>
    <p:extLst>
      <p:ext uri="{BB962C8B-B14F-4D97-AF65-F5344CB8AC3E}">
        <p14:creationId xmlns:p14="http://schemas.microsoft.com/office/powerpoint/2010/main" val="1115746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US 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1"/>
            <a:ext cx="8064250" cy="341490"/>
          </a:xfrm>
        </p:spPr>
        <p:txBody>
          <a:bodyPr/>
          <a:lstStyle/>
          <a:p>
            <a:pPr lvl="0"/>
            <a:r>
              <a:rPr lang="fr-FR"/>
              <a:t>Cliquez pour modifier les styles du texte du masque</a:t>
            </a:r>
          </a:p>
        </p:txBody>
      </p:sp>
    </p:spTree>
    <p:extLst>
      <p:ext uri="{BB962C8B-B14F-4D97-AF65-F5344CB8AC3E}">
        <p14:creationId xmlns:p14="http://schemas.microsoft.com/office/powerpoint/2010/main" val="290786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UEL PLEINE PAGE">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9394825" y="5842000"/>
            <a:ext cx="1954213" cy="10160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8" name="Espace réservé pour une image  7"/>
          <p:cNvSpPr>
            <a:spLocks noGrp="1"/>
          </p:cNvSpPr>
          <p:nvPr>
            <p:ph type="pic" sz="quarter" idx="10"/>
          </p:nvPr>
        </p:nvSpPr>
        <p:spPr>
          <a:xfrm>
            <a:off x="0" y="1358900"/>
            <a:ext cx="9144000" cy="5499100"/>
          </a:xfrm>
          <a:solidFill>
            <a:schemeClr val="bg1">
              <a:lumMod val="95000"/>
            </a:schemeClr>
          </a:solidFill>
        </p:spPr>
        <p:txBody>
          <a:bodyPr rtlCol="0" anchor="ctr" anchorCtr="1">
            <a:noAutofit/>
          </a:bodyPr>
          <a:lstStyle>
            <a:lvl1pPr>
              <a:defRPr sz="1000"/>
            </a:lvl1pPr>
          </a:lstStyle>
          <a:p>
            <a:pPr lvl="0"/>
            <a:r>
              <a:rPr lang="fr-FR" noProof="0"/>
              <a:t>Cliquez sur l'icône pour ajouter une image</a:t>
            </a:r>
          </a:p>
        </p:txBody>
      </p:sp>
    </p:spTree>
    <p:extLst>
      <p:ext uri="{BB962C8B-B14F-4D97-AF65-F5344CB8AC3E}">
        <p14:creationId xmlns:p14="http://schemas.microsoft.com/office/powerpoint/2010/main" val="181199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ERNIERE DE COUVERTURE">
    <p:spTree>
      <p:nvGrpSpPr>
        <p:cNvPr id="1" name=""/>
        <p:cNvGrpSpPr/>
        <p:nvPr/>
      </p:nvGrpSpPr>
      <p:grpSpPr>
        <a:xfrm>
          <a:off x="0" y="0"/>
          <a:ext cx="0" cy="0"/>
          <a:chOff x="0" y="0"/>
          <a:chExt cx="0" cy="0"/>
        </a:xfrm>
      </p:grpSpPr>
      <p:sp>
        <p:nvSpPr>
          <p:cNvPr id="2" name="Rectangle 1"/>
          <p:cNvSpPr/>
          <p:nvPr/>
        </p:nvSpPr>
        <p:spPr>
          <a:xfrm>
            <a:off x="0" y="3403600"/>
            <a:ext cx="9144000" cy="3454400"/>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3" name="Rectangle 7"/>
          <p:cNvSpPr>
            <a:spLocks noChangeArrowheads="1"/>
          </p:cNvSpPr>
          <p:nvPr/>
        </p:nvSpPr>
        <p:spPr bwMode="auto">
          <a:xfrm>
            <a:off x="889000" y="2832100"/>
            <a:ext cx="45720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1" hangingPunct="1">
              <a:lnSpc>
                <a:spcPts val="1438"/>
              </a:lnSpc>
            </a:pPr>
            <a:r>
              <a:rPr lang="fr-FR" sz="1200" b="1"/>
              <a:t>UIMM – </a:t>
            </a:r>
            <a:r>
              <a:rPr lang="fr-FR" sz="1200"/>
              <a:t>56 avenue de Wagram</a:t>
            </a:r>
          </a:p>
          <a:p>
            <a:pPr eaLnBrk="1" hangingPunct="1">
              <a:lnSpc>
                <a:spcPts val="1438"/>
              </a:lnSpc>
            </a:pPr>
            <a:r>
              <a:rPr lang="fr-FR" sz="1200"/>
              <a:t>75854 Paris cedex 17</a:t>
            </a:r>
          </a:p>
        </p:txBody>
      </p:sp>
      <p:sp>
        <p:nvSpPr>
          <p:cNvPr id="4" name="Rectangle 8"/>
          <p:cNvSpPr>
            <a:spLocks noChangeArrowheads="1"/>
          </p:cNvSpPr>
          <p:nvPr/>
        </p:nvSpPr>
        <p:spPr bwMode="auto">
          <a:xfrm>
            <a:off x="889000" y="3686175"/>
            <a:ext cx="45720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1" hangingPunct="1">
              <a:lnSpc>
                <a:spcPts val="1438"/>
              </a:lnSpc>
            </a:pPr>
            <a:r>
              <a:rPr lang="fr-FR" sz="1200"/>
              <a:t>Tél. 00 00 00 00 00</a:t>
            </a:r>
          </a:p>
          <a:p>
            <a:pPr eaLnBrk="1" hangingPunct="1">
              <a:lnSpc>
                <a:spcPts val="1438"/>
              </a:lnSpc>
            </a:pPr>
            <a:r>
              <a:rPr lang="fr-FR" sz="1200"/>
              <a:t>e-mail</a:t>
            </a:r>
          </a:p>
        </p:txBody>
      </p:sp>
      <p:sp>
        <p:nvSpPr>
          <p:cNvPr id="5" name="Rectangle 11"/>
          <p:cNvSpPr>
            <a:spLocks noChangeArrowheads="1"/>
          </p:cNvSpPr>
          <p:nvPr/>
        </p:nvSpPr>
        <p:spPr bwMode="auto">
          <a:xfrm>
            <a:off x="889000" y="4267200"/>
            <a:ext cx="4572000" cy="420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1" hangingPunct="1">
              <a:lnSpc>
                <a:spcPts val="1438"/>
              </a:lnSpc>
            </a:pPr>
            <a:r>
              <a:rPr lang="fr-FR" sz="1200" b="1" dirty="0" err="1"/>
              <a:t>www.uimm.lafabriquedelavenir.fr</a:t>
            </a:r>
            <a:r>
              <a:rPr lang="fr-FR" sz="1200" b="1" dirty="0"/>
              <a:t> </a:t>
            </a:r>
          </a:p>
          <a:p>
            <a:pPr eaLnBrk="1" hangingPunct="1">
              <a:lnSpc>
                <a:spcPts val="1438"/>
              </a:lnSpc>
              <a:spcBef>
                <a:spcPts val="400"/>
              </a:spcBef>
            </a:pPr>
            <a:r>
              <a:rPr lang="fr-FR" sz="1200" b="1" dirty="0"/>
              <a:t>           @</a:t>
            </a:r>
            <a:r>
              <a:rPr lang="fr-FR" sz="1200" b="1" dirty="0" err="1"/>
              <a:t>uimm</a:t>
            </a:r>
            <a:endParaRPr lang="fr-FR" sz="1200" b="1" dirty="0"/>
          </a:p>
        </p:txBody>
      </p:sp>
      <p:pic>
        <p:nvPicPr>
          <p:cNvPr id="6" name="Image 1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112838" y="4498975"/>
            <a:ext cx="204787"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Imag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81063" y="4497388"/>
            <a:ext cx="204787" cy="206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84272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9144000" cy="13684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Placeholder 1"/>
          <p:cNvSpPr>
            <a:spLocks noGrp="1"/>
          </p:cNvSpPr>
          <p:nvPr>
            <p:ph type="title"/>
          </p:nvPr>
        </p:nvSpPr>
        <p:spPr>
          <a:xfrm>
            <a:off x="539750" y="508000"/>
            <a:ext cx="8064500" cy="346075"/>
          </a:xfrm>
          <a:prstGeom prst="rect">
            <a:avLst/>
          </a:prstGeom>
        </p:spPr>
        <p:txBody>
          <a:bodyPr vert="horz" wrap="square" lIns="0" tIns="0" rIns="0" bIns="0" rtlCol="0" anchor="t" anchorCtr="0">
            <a:spAutoFit/>
          </a:bodyPr>
          <a:lstStyle/>
          <a:p>
            <a:r>
              <a:rPr lang="fr-FR"/>
              <a:t>Modifiez le style du titre</a:t>
            </a:r>
            <a:endParaRPr lang="en-US" dirty="0"/>
          </a:p>
        </p:txBody>
      </p:sp>
      <p:sp>
        <p:nvSpPr>
          <p:cNvPr id="1028" name="Text Placeholder 2"/>
          <p:cNvSpPr>
            <a:spLocks noGrp="1" noChangeArrowheads="1"/>
          </p:cNvSpPr>
          <p:nvPr>
            <p:ph type="body" idx="1"/>
          </p:nvPr>
        </p:nvSpPr>
        <p:spPr bwMode="auto">
          <a:xfrm>
            <a:off x="539750" y="1716088"/>
            <a:ext cx="8064500" cy="4564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Rectangle 10"/>
          <p:cNvSpPr/>
          <p:nvPr/>
        </p:nvSpPr>
        <p:spPr>
          <a:xfrm>
            <a:off x="8423275" y="6478588"/>
            <a:ext cx="720725" cy="180975"/>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1030" name="ZoneTexte 13"/>
          <p:cNvSpPr txBox="1">
            <a:spLocks noChangeArrowheads="1"/>
          </p:cNvSpPr>
          <p:nvPr>
            <p:custDataLst>
              <p:tags r:id="rId11"/>
            </p:custDataLst>
          </p:nvPr>
        </p:nvSpPr>
        <p:spPr bwMode="auto">
          <a:xfrm>
            <a:off x="8423275" y="6499225"/>
            <a:ext cx="720725" cy="139700"/>
          </a:xfrm>
          <a:prstGeom prst="rect">
            <a:avLst/>
          </a:prstGeom>
          <a:noFill/>
          <a:ln>
            <a:noFill/>
          </a:ln>
        </p:spPr>
        <p:txBody>
          <a:bodyPr lIns="0" tIns="0" rIns="0" bIns="0" anchor="ct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defRPr/>
            </a:pPr>
            <a:fld id="{F15112E3-6FD7-914F-AE7B-631BF27CFAB5}" type="slidenum">
              <a:rPr lang="fr-FR" sz="900" smtClean="0"/>
              <a:pPr algn="ctr" eaLnBrk="1" hangingPunct="1">
                <a:defRPr/>
              </a:pPr>
              <a:t>‹N°›</a:t>
            </a:fld>
            <a:endParaRPr lang="fr-FR" sz="90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66" r:id="rId4"/>
    <p:sldLayoutId id="2147483767" r:id="rId5"/>
    <p:sldLayoutId id="2147483772" r:id="rId6"/>
    <p:sldLayoutId id="2147483768" r:id="rId7"/>
    <p:sldLayoutId id="2147483773" r:id="rId8"/>
    <p:sldLayoutId id="2147483774" r:id="rId9"/>
  </p:sldLayoutIdLst>
  <p:txStyles>
    <p:titleStyle>
      <a:lvl1pPr algn="l" rtl="0" eaLnBrk="1" fontAlgn="base" hangingPunct="1">
        <a:lnSpc>
          <a:spcPct val="90000"/>
        </a:lnSpc>
        <a:spcBef>
          <a:spcPct val="0"/>
        </a:spcBef>
        <a:spcAft>
          <a:spcPct val="0"/>
        </a:spcAft>
        <a:defRPr sz="2500" b="1" kern="1200" cap="all">
          <a:solidFill>
            <a:schemeClr val="bg1"/>
          </a:solidFill>
          <a:latin typeface="+mj-lt"/>
          <a:ea typeface="MS PGothic" panose="020B0600070205080204" pitchFamily="34" charset="-128"/>
          <a:cs typeface="MS PGothic" charset="0"/>
        </a:defRPr>
      </a:lvl1pPr>
      <a:lvl2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2pPr>
      <a:lvl3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3pPr>
      <a:lvl4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4pPr>
      <a:lvl5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5pPr>
      <a:lvl6pPr marL="4572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9pPr>
    </p:titleStyle>
    <p:bodyStyle>
      <a:lvl1pPr marL="342900" indent="-342900" algn="l" rtl="0" eaLnBrk="1" fontAlgn="base" hangingPunct="1">
        <a:spcBef>
          <a:spcPct val="0"/>
        </a:spcBef>
        <a:spcAft>
          <a:spcPts val="2600"/>
        </a:spcAft>
        <a:defRPr sz="2000" b="1" kern="1200">
          <a:solidFill>
            <a:schemeClr val="tx2"/>
          </a:solidFill>
          <a:latin typeface="+mn-lt"/>
          <a:ea typeface="MS PGothic" panose="020B0600070205080204" pitchFamily="34" charset="-128"/>
          <a:cs typeface="MS PGothic" charset="0"/>
        </a:defRPr>
      </a:lvl1pPr>
      <a:lvl2pPr marL="742950" indent="-285750" algn="l" rtl="0" eaLnBrk="1" fontAlgn="base" hangingPunct="1">
        <a:lnSpc>
          <a:spcPts val="2300"/>
        </a:lnSpc>
        <a:spcBef>
          <a:spcPts val="500"/>
        </a:spcBef>
        <a:spcAft>
          <a:spcPct val="0"/>
        </a:spcAft>
        <a:buClr>
          <a:schemeClr val="accent1"/>
        </a:buClr>
        <a:tabLst>
          <a:tab pos="88900" algn="l"/>
        </a:tabLst>
        <a:defRPr sz="1600" kern="1200">
          <a:solidFill>
            <a:schemeClr val="tx1"/>
          </a:solidFill>
          <a:latin typeface="+mn-lt"/>
          <a:ea typeface="MS PGothic" panose="020B0600070205080204" pitchFamily="34" charset="-128"/>
          <a:cs typeface="MS PGothic" charset="0"/>
        </a:defRPr>
      </a:lvl2pPr>
      <a:lvl3pPr marL="715963" indent="-90488" algn="l" rtl="0" eaLnBrk="1" fontAlgn="base" hangingPunct="1">
        <a:lnSpc>
          <a:spcPct val="120000"/>
        </a:lnSpc>
        <a:spcBef>
          <a:spcPts val="500"/>
        </a:spcBef>
        <a:spcAft>
          <a:spcPct val="0"/>
        </a:spcAft>
        <a:buClr>
          <a:schemeClr val="tx2"/>
        </a:buClr>
        <a:buFont typeface="Arial" charset="0"/>
        <a:buChar char="•"/>
        <a:defRPr sz="1400" kern="1200">
          <a:solidFill>
            <a:schemeClr val="tx1"/>
          </a:solidFill>
          <a:latin typeface="+mn-lt"/>
          <a:ea typeface="MS PGothic" panose="020B0600070205080204" pitchFamily="34" charset="-128"/>
          <a:cs typeface="MS PGothic" charset="0"/>
        </a:defRPr>
      </a:lvl3pPr>
      <a:lvl4pPr marL="1074738" indent="-92075" algn="l" rtl="0" eaLnBrk="1" fontAlgn="base" hangingPunct="1">
        <a:lnSpc>
          <a:spcPct val="120000"/>
        </a:lnSpc>
        <a:spcBef>
          <a:spcPts val="500"/>
        </a:spcBef>
        <a:spcAft>
          <a:spcPct val="0"/>
        </a:spcAft>
        <a:buClr>
          <a:schemeClr val="tx2"/>
        </a:buClr>
        <a:buFont typeface="Arial" charset="0"/>
        <a:buChar char="-"/>
        <a:defRPr sz="1200" kern="1200">
          <a:solidFill>
            <a:schemeClr val="tx1"/>
          </a:solidFill>
          <a:latin typeface="+mn-lt"/>
          <a:ea typeface="MS PGothic" panose="020B0600070205080204" pitchFamily="34" charset="-128"/>
          <a:cs typeface="MS PGothic" charset="0"/>
        </a:defRPr>
      </a:lvl4pPr>
      <a:lvl5pPr marL="1435100" indent="-88900" algn="l" rtl="0" eaLnBrk="1" fontAlgn="base" hangingPunct="1">
        <a:lnSpc>
          <a:spcPct val="120000"/>
        </a:lnSpc>
        <a:spcBef>
          <a:spcPts val="500"/>
        </a:spcBef>
        <a:spcAft>
          <a:spcPct val="0"/>
        </a:spcAft>
        <a:buFont typeface="Arial" charset="0"/>
        <a:buChar char="-"/>
        <a:defRPr sz="12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www.europarl.europa.eu/news/fr/press-room/20221212IPR64527/accord-sur-un-systeme-d-echange-de-quotas-d-emission-plus-ambitieux%2018/12/2022" TargetMode="Externa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1F96E3-F14C-35EB-500D-D2051D65E5CE}"/>
              </a:ext>
            </a:extLst>
          </p:cNvPr>
          <p:cNvSpPr>
            <a:spLocks noGrp="1"/>
          </p:cNvSpPr>
          <p:nvPr>
            <p:ph type="ctrTitle"/>
          </p:nvPr>
        </p:nvSpPr>
        <p:spPr>
          <a:xfrm>
            <a:off x="625475" y="5256826"/>
            <a:ext cx="8064500" cy="492443"/>
          </a:xfrm>
        </p:spPr>
        <p:txBody>
          <a:bodyPr>
            <a:normAutofit fontScale="90000"/>
          </a:bodyPr>
          <a:lstStyle/>
          <a:p>
            <a:r>
              <a:rPr lang="fr-FR" dirty="0"/>
              <a:t>Le mécanisme d’ajustement carbone aux frontières (MACF)</a:t>
            </a:r>
          </a:p>
        </p:txBody>
      </p:sp>
      <p:sp>
        <p:nvSpPr>
          <p:cNvPr id="3" name="Sous-titre 2">
            <a:extLst>
              <a:ext uri="{FF2B5EF4-FFF2-40B4-BE49-F238E27FC236}">
                <a16:creationId xmlns:a16="http://schemas.microsoft.com/office/drawing/2014/main" id="{520E0EF1-8CB8-1EE9-97ED-E2B7C2AD2FE4}"/>
              </a:ext>
            </a:extLst>
          </p:cNvPr>
          <p:cNvSpPr>
            <a:spLocks noGrp="1"/>
          </p:cNvSpPr>
          <p:nvPr>
            <p:ph type="subTitle" idx="1"/>
          </p:nvPr>
        </p:nvSpPr>
        <p:spPr/>
        <p:txBody>
          <a:bodyPr>
            <a:normAutofit/>
          </a:bodyPr>
          <a:lstStyle/>
          <a:p>
            <a:r>
              <a:rPr lang="fr-FR" sz="1600" dirty="0"/>
              <a:t>Règlement 2023/956 du parlement européen et du conseil du 10 mai 2023 établissant un mécanisme d’ajustement carbone aux frontières</a:t>
            </a:r>
          </a:p>
        </p:txBody>
      </p:sp>
    </p:spTree>
    <p:extLst>
      <p:ext uri="{BB962C8B-B14F-4D97-AF65-F5344CB8AC3E}">
        <p14:creationId xmlns:p14="http://schemas.microsoft.com/office/powerpoint/2010/main" val="199880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p:txBody>
          <a:bodyPr>
            <a:normAutofit fontScale="90000"/>
          </a:bodyPr>
          <a:lstStyle/>
          <a:p>
            <a:r>
              <a:rPr lang="fr-FR" sz="2700" dirty="0"/>
              <a:t>3- 1 Évolution des quota gratuits de CO2 en parallèle de la mise en place du MACF</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a:xfrm>
            <a:off x="540000" y="2617365"/>
            <a:ext cx="7756712" cy="3662784"/>
          </a:xfrm>
        </p:spPr>
        <p:txBody>
          <a:bodyPr>
            <a:normAutofit/>
          </a:bodyPr>
          <a:lstStyle/>
          <a:p>
            <a:pPr algn="just"/>
            <a:r>
              <a:rPr lang="fr-FR" dirty="0"/>
              <a:t>La mise en place du MACF va s’accompagner d’une moindre allocation de quota gratuits, dans le contexte d’une augmentation du prix des quota échangés* – et devrait aboutir à un prix significatif des certificats MACF</a:t>
            </a:r>
          </a:p>
          <a:p>
            <a:pPr algn="just"/>
            <a:endParaRPr lang="fr-FR" dirty="0"/>
          </a:p>
          <a:p>
            <a:pPr algn="just"/>
            <a:endParaRPr lang="fr-FR" dirty="0"/>
          </a:p>
          <a:p>
            <a:pPr algn="just"/>
            <a:r>
              <a:rPr lang="fr-FR" sz="1600" dirty="0"/>
              <a:t>*le volume global des quotas baisse chaque année, reflétant les objectifs de baisse d’émissions de l’UE</a:t>
            </a:r>
          </a:p>
          <a:p>
            <a:pPr algn="just"/>
            <a:endParaRPr lang="fr-FR" dirty="0"/>
          </a:p>
          <a:p>
            <a:pPr algn="just"/>
            <a:endParaRPr lang="fr-FR" dirty="0"/>
          </a:p>
        </p:txBody>
      </p:sp>
    </p:spTree>
    <p:extLst>
      <p:ext uri="{BB962C8B-B14F-4D97-AF65-F5344CB8AC3E}">
        <p14:creationId xmlns:p14="http://schemas.microsoft.com/office/powerpoint/2010/main" val="60983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p:txBody>
          <a:bodyPr>
            <a:normAutofit fontScale="90000"/>
          </a:bodyPr>
          <a:lstStyle/>
          <a:p>
            <a:r>
              <a:rPr lang="fr-FR" sz="2700" dirty="0"/>
              <a:t>3- 2 effet possible sur le prix de la tonne de CO2</a:t>
            </a:r>
          </a:p>
        </p:txBody>
      </p:sp>
      <p:pic>
        <p:nvPicPr>
          <p:cNvPr id="6" name="Image 5">
            <a:extLst>
              <a:ext uri="{FF2B5EF4-FFF2-40B4-BE49-F238E27FC236}">
                <a16:creationId xmlns:a16="http://schemas.microsoft.com/office/drawing/2014/main" id="{540BB6BB-02C7-ED47-896A-CB875F68AD7F}"/>
              </a:ext>
            </a:extLst>
          </p:cNvPr>
          <p:cNvPicPr>
            <a:picLocks noChangeAspect="1"/>
          </p:cNvPicPr>
          <p:nvPr/>
        </p:nvPicPr>
        <p:blipFill>
          <a:blip r:embed="rId2"/>
          <a:stretch>
            <a:fillRect/>
          </a:stretch>
        </p:blipFill>
        <p:spPr>
          <a:xfrm>
            <a:off x="1099943" y="2479912"/>
            <a:ext cx="6698256" cy="3560651"/>
          </a:xfrm>
          <a:prstGeom prst="rect">
            <a:avLst/>
          </a:prstGeom>
        </p:spPr>
      </p:pic>
      <p:sp>
        <p:nvSpPr>
          <p:cNvPr id="7" name="ZoneTexte 6">
            <a:extLst>
              <a:ext uri="{FF2B5EF4-FFF2-40B4-BE49-F238E27FC236}">
                <a16:creationId xmlns:a16="http://schemas.microsoft.com/office/drawing/2014/main" id="{C385C745-1F86-1EEF-EE1F-633A164C801D}"/>
              </a:ext>
            </a:extLst>
          </p:cNvPr>
          <p:cNvSpPr txBox="1"/>
          <p:nvPr/>
        </p:nvSpPr>
        <p:spPr>
          <a:xfrm>
            <a:off x="444617" y="1593908"/>
            <a:ext cx="8063524" cy="1015663"/>
          </a:xfrm>
          <a:prstGeom prst="rect">
            <a:avLst/>
          </a:prstGeom>
          <a:noFill/>
        </p:spPr>
        <p:txBody>
          <a:bodyPr wrap="square" rtlCol="0">
            <a:spAutoFit/>
          </a:bodyPr>
          <a:lstStyle/>
          <a:p>
            <a:r>
              <a:rPr lang="fr-FR" sz="2000" dirty="0"/>
              <a:t>Une commission d’économistes réunie en 2019 par France Stratégie a estimé que la trajectoire de prix ci-dessous était cohérente avec les objectifs de réduction d’émissions de l’UE</a:t>
            </a:r>
          </a:p>
        </p:txBody>
      </p:sp>
      <p:sp>
        <p:nvSpPr>
          <p:cNvPr id="8" name="ZoneTexte 7">
            <a:extLst>
              <a:ext uri="{FF2B5EF4-FFF2-40B4-BE49-F238E27FC236}">
                <a16:creationId xmlns:a16="http://schemas.microsoft.com/office/drawing/2014/main" id="{0657EC0F-2ECE-FA5F-9BBF-1DFB6B11C122}"/>
              </a:ext>
            </a:extLst>
          </p:cNvPr>
          <p:cNvSpPr txBox="1"/>
          <p:nvPr/>
        </p:nvSpPr>
        <p:spPr>
          <a:xfrm>
            <a:off x="644642" y="6057612"/>
            <a:ext cx="8063524" cy="584775"/>
          </a:xfrm>
          <a:prstGeom prst="rect">
            <a:avLst/>
          </a:prstGeom>
          <a:noFill/>
        </p:spPr>
        <p:txBody>
          <a:bodyPr wrap="square" rtlCol="0">
            <a:spAutoFit/>
          </a:bodyPr>
          <a:lstStyle/>
          <a:p>
            <a:r>
              <a:rPr lang="fr-FR" sz="1600" dirty="0"/>
              <a:t>Source : France Stratégie 2019 « Une valeur tutélaire du carbone pour évaluer les investissements et les politiques publiques »</a:t>
            </a:r>
          </a:p>
        </p:txBody>
      </p:sp>
    </p:spTree>
    <p:extLst>
      <p:ext uri="{BB962C8B-B14F-4D97-AF65-F5344CB8AC3E}">
        <p14:creationId xmlns:p14="http://schemas.microsoft.com/office/powerpoint/2010/main" val="2594227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a:xfrm>
            <a:off x="459691" y="368461"/>
            <a:ext cx="7886700" cy="994172"/>
          </a:xfrm>
        </p:spPr>
        <p:txBody>
          <a:bodyPr>
            <a:normAutofit/>
          </a:bodyPr>
          <a:lstStyle/>
          <a:p>
            <a:r>
              <a:rPr lang="fr-FR" sz="2400" dirty="0"/>
              <a:t>4- Impact possible sur l’industrie, l’analyse de </a:t>
            </a:r>
            <a:r>
              <a:rPr lang="fr-FR" sz="2400" dirty="0" err="1"/>
              <a:t>Rexecode</a:t>
            </a:r>
            <a:r>
              <a:rPr lang="fr-FR" sz="2400" dirty="0"/>
              <a:t> </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a:xfrm>
            <a:off x="540000" y="1715910"/>
            <a:ext cx="7670550" cy="4564239"/>
          </a:xfrm>
        </p:spPr>
        <p:txBody>
          <a:bodyPr>
            <a:normAutofit/>
          </a:bodyPr>
          <a:lstStyle/>
          <a:p>
            <a:pPr marL="342900" indent="-342900" algn="just">
              <a:buFont typeface="Wingdings" panose="05000000000000000000" pitchFamily="2" charset="2"/>
              <a:buChar char="Ø"/>
            </a:pPr>
            <a:r>
              <a:rPr lang="fr-FR" dirty="0"/>
              <a:t>Le prix des quotas CO2 renchérit le coût des productions européennes, c’est le principal impact de « fit for 55 »</a:t>
            </a:r>
          </a:p>
          <a:p>
            <a:pPr marL="342900" indent="-342900" algn="just">
              <a:buFont typeface="Wingdings" panose="05000000000000000000" pitchFamily="2" charset="2"/>
              <a:buChar char="Ø"/>
            </a:pPr>
            <a:r>
              <a:rPr lang="fr-FR" dirty="0"/>
              <a:t>Le MACF ne « protège » que les secteurs auxquels il s’applique. Tant qu’il ne s’applique qu’aux produits peu transformés, la compétitivité des produits transformés en Europe est dégradée et cela facilite les importations de leurs concurrents, même quand ces importations sont plus « carbonées » que les productions européennes;</a:t>
            </a:r>
          </a:p>
          <a:p>
            <a:pPr marL="342900" indent="-342900" algn="just">
              <a:buFont typeface="Wingdings" panose="05000000000000000000" pitchFamily="2" charset="2"/>
              <a:buChar char="Ø"/>
            </a:pPr>
            <a:r>
              <a:rPr lang="fr-FR" dirty="0"/>
              <a:t>Même après la généralisation du MACF (2030 ?) le prix des quotas de CO2 handicapera les exportations</a:t>
            </a:r>
          </a:p>
          <a:p>
            <a:pPr algn="just"/>
            <a:endParaRPr lang="fr-FR" dirty="0"/>
          </a:p>
        </p:txBody>
      </p:sp>
    </p:spTree>
    <p:extLst>
      <p:ext uri="{BB962C8B-B14F-4D97-AF65-F5344CB8AC3E}">
        <p14:creationId xmlns:p14="http://schemas.microsoft.com/office/powerpoint/2010/main" val="3590766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a:xfrm>
            <a:off x="459691" y="368461"/>
            <a:ext cx="7886700" cy="994172"/>
          </a:xfrm>
        </p:spPr>
        <p:txBody>
          <a:bodyPr>
            <a:normAutofit/>
          </a:bodyPr>
          <a:lstStyle/>
          <a:p>
            <a:r>
              <a:rPr lang="fr-FR" sz="2400" dirty="0"/>
              <a:t>4-  Impact possible sur l’industrie, l’analyse de </a:t>
            </a:r>
            <a:r>
              <a:rPr lang="fr-FR" sz="2400" dirty="0" err="1"/>
              <a:t>Rexecode</a:t>
            </a:r>
            <a:r>
              <a:rPr lang="fr-FR" sz="2400" dirty="0"/>
              <a:t> : CAS particulier de l’ACIER ET DE La métallurgie</a:t>
            </a:r>
          </a:p>
        </p:txBody>
      </p:sp>
      <p:sp>
        <p:nvSpPr>
          <p:cNvPr id="4" name="ZoneTexte 3">
            <a:extLst>
              <a:ext uri="{FF2B5EF4-FFF2-40B4-BE49-F238E27FC236}">
                <a16:creationId xmlns:a16="http://schemas.microsoft.com/office/drawing/2014/main" id="{A0CBBB49-789B-FB18-15D6-C9D6DDFAF928}"/>
              </a:ext>
            </a:extLst>
          </p:cNvPr>
          <p:cNvSpPr txBox="1"/>
          <p:nvPr/>
        </p:nvSpPr>
        <p:spPr>
          <a:xfrm>
            <a:off x="361949" y="1647825"/>
            <a:ext cx="8715375" cy="4216539"/>
          </a:xfrm>
          <a:prstGeom prst="rect">
            <a:avLst/>
          </a:prstGeom>
          <a:noFill/>
        </p:spPr>
        <p:txBody>
          <a:bodyPr wrap="square" rtlCol="0">
            <a:spAutoFit/>
          </a:bodyPr>
          <a:lstStyle/>
          <a:p>
            <a:pPr algn="ctr"/>
            <a:r>
              <a:rPr lang="fr-FR" dirty="0"/>
              <a:t>Impact sur les secteurs aval : l’exemple de l’acier. </a:t>
            </a:r>
          </a:p>
          <a:p>
            <a:r>
              <a:rPr lang="fr-FR" sz="1600" dirty="0"/>
              <a:t>La production de la branche « sidérurgie et première transformation de l’acier » sert de consommation intermédiaire à 77 branches sur les 138 qui représentent l’économie française. Pour 11 branches parmi ces 77, la valeur des consommations intermédiaires issues de la sidérurgie et de la première transformation de l’acier représente plus de 10 % de la valeur ajoutée de la branche en question (fabrication de machines, construction automobile…), et jusqu’à 37 % de la valeur ajoutée pour la branche de « fabrication d’éléments en métal pour la construction ». </a:t>
            </a:r>
          </a:p>
          <a:p>
            <a:r>
              <a:rPr lang="fr-FR" sz="1600" dirty="0"/>
              <a:t>Si le secteur de la sidérurgie devait répercuter intégralement le coût du CO2 dans le prix de l’acier primaire, cela représenterait une hausse d’environ 20 % du prix de l’acier*. </a:t>
            </a:r>
          </a:p>
          <a:p>
            <a:r>
              <a:rPr lang="fr-FR" sz="1600" dirty="0"/>
              <a:t>Ces 11 branches verraient ainsi le prix de leurs intrants augmenter et leur valeur ajoutée diminuer de 2 % à 7,4 %, à volume constant et en l’absence de répercussion dans leur prix de vente du choc de coût subi en amont. </a:t>
            </a:r>
          </a:p>
          <a:p>
            <a:endParaRPr lang="fr-FR" sz="1600" dirty="0"/>
          </a:p>
          <a:p>
            <a:r>
              <a:rPr lang="fr-FR" sz="1200" dirty="0"/>
              <a:t>* Une tonne d’acier primaire « contient » en moyenne 1,8 tCO2 . A 100 €/ tCO2 , ceci représente une valeur de 180 € par tonne d’acier dont le prix est, en fonction des produits, d’environ 850 $/t soit 770 €/t au taux de change actuel. Le surcoût carbone augmenterait donc le prix d’une tonne d’acier à 950 €/t, soit une hausse de 23 %</a:t>
            </a:r>
          </a:p>
        </p:txBody>
      </p:sp>
    </p:spTree>
    <p:extLst>
      <p:ext uri="{BB962C8B-B14F-4D97-AF65-F5344CB8AC3E}">
        <p14:creationId xmlns:p14="http://schemas.microsoft.com/office/powerpoint/2010/main" val="1196502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a:xfrm>
            <a:off x="350634" y="427200"/>
            <a:ext cx="8063524" cy="994172"/>
          </a:xfrm>
        </p:spPr>
        <p:txBody>
          <a:bodyPr>
            <a:normAutofit/>
          </a:bodyPr>
          <a:lstStyle/>
          <a:p>
            <a:r>
              <a:rPr lang="fr-FR" sz="2400" dirty="0"/>
              <a:t>5- quelles évolutions pour réduire l’impact ?</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p:txBody>
          <a:bodyPr>
            <a:normAutofit/>
          </a:bodyPr>
          <a:lstStyle/>
          <a:p>
            <a:pPr algn="just"/>
            <a:endParaRPr lang="fr-FR" dirty="0"/>
          </a:p>
          <a:p>
            <a:pPr algn="just"/>
            <a:endParaRPr lang="fr-FR" dirty="0"/>
          </a:p>
        </p:txBody>
      </p:sp>
      <p:sp>
        <p:nvSpPr>
          <p:cNvPr id="4" name="Espace réservé du contenu 2">
            <a:extLst>
              <a:ext uri="{FF2B5EF4-FFF2-40B4-BE49-F238E27FC236}">
                <a16:creationId xmlns:a16="http://schemas.microsoft.com/office/drawing/2014/main" id="{69853A79-9C1C-1682-A26F-ADD3BD23FB86}"/>
              </a:ext>
            </a:extLst>
          </p:cNvPr>
          <p:cNvSpPr txBox="1">
            <a:spLocks/>
          </p:cNvSpPr>
          <p:nvPr/>
        </p:nvSpPr>
        <p:spPr>
          <a:xfrm>
            <a:off x="742950" y="2097248"/>
            <a:ext cx="7886700" cy="3507025"/>
          </a:xfrm>
          <a:prstGeom prst="rect">
            <a:avLst/>
          </a:prstGeom>
        </p:spPr>
        <p:txBody>
          <a:bodyPr vert="horz" lIns="68580" tIns="34290" rIns="68580" bIns="3429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fr-FR" sz="2100" dirty="0"/>
              <a:t>Au sein du territoire de l’UE, l’impact le plus négatif se produit lorsque le coût des produits peu transformés s’accroît – à proportion du CO2 émis lors de leur production - tandis que les produits plus finis venant de pays tiers ne supportent pas ces coûts =&gt; </a:t>
            </a:r>
          </a:p>
          <a:p>
            <a:pPr lvl="1" algn="just">
              <a:buFont typeface="Wingdings" panose="05000000000000000000" pitchFamily="2" charset="2"/>
              <a:buChar char="Ø"/>
            </a:pPr>
            <a:r>
              <a:rPr lang="fr-FR" sz="1800" dirty="0"/>
              <a:t>Reporter la mise en œuvre effective au-delà du 1/1/2026 pour qu’elle se fasse d’emblée sur un champ plus exhaustif ?</a:t>
            </a:r>
          </a:p>
          <a:p>
            <a:pPr lvl="1" algn="just">
              <a:buFont typeface="Wingdings" panose="05000000000000000000" pitchFamily="2" charset="2"/>
              <a:buChar char="Ø"/>
            </a:pPr>
            <a:r>
              <a:rPr lang="fr-FR" sz="1800" dirty="0"/>
              <a:t>Demander à l’UE d’anticiper, bien avant 2030, le moment où le MACF s’appliquera sur le même champ que le SEQE ?</a:t>
            </a:r>
          </a:p>
          <a:p>
            <a:pPr marL="457200" lvl="1" indent="0" algn="just">
              <a:buNone/>
            </a:pPr>
            <a:endParaRPr lang="fr-FR" sz="1800" dirty="0"/>
          </a:p>
          <a:p>
            <a:pPr algn="just">
              <a:buFont typeface="Wingdings" panose="05000000000000000000" pitchFamily="2" charset="2"/>
              <a:buChar char="Ø"/>
            </a:pPr>
            <a:r>
              <a:rPr lang="fr-FR" sz="2100" dirty="0"/>
              <a:t>L’impact négatif sur les exportations est entier : envisager un mécanisme analogue à la TVA ?</a:t>
            </a:r>
          </a:p>
          <a:p>
            <a:pPr marL="0" indent="0" algn="just">
              <a:buNone/>
            </a:pPr>
            <a:endParaRPr lang="fr-FR" sz="2100" dirty="0"/>
          </a:p>
          <a:p>
            <a:pPr marL="0" indent="0" algn="just">
              <a:buNone/>
            </a:pPr>
            <a:endParaRPr lang="fr-FR" sz="2100" dirty="0"/>
          </a:p>
        </p:txBody>
      </p:sp>
    </p:spTree>
    <p:extLst>
      <p:ext uri="{BB962C8B-B14F-4D97-AF65-F5344CB8AC3E}">
        <p14:creationId xmlns:p14="http://schemas.microsoft.com/office/powerpoint/2010/main" val="1194617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a:xfrm>
            <a:off x="350634" y="427200"/>
            <a:ext cx="8063524" cy="994172"/>
          </a:xfrm>
        </p:spPr>
        <p:txBody>
          <a:bodyPr>
            <a:normAutofit/>
          </a:bodyPr>
          <a:lstStyle/>
          <a:p>
            <a:r>
              <a:rPr lang="fr-FR" sz="2400" dirty="0"/>
              <a:t>ANNEXE – planning de suppression des quota gratuits publié par la Commission en décembre 2022</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p:txBody>
          <a:bodyPr>
            <a:normAutofit/>
          </a:bodyPr>
          <a:lstStyle/>
          <a:p>
            <a:pPr algn="just"/>
            <a:endParaRPr lang="fr-FR" dirty="0"/>
          </a:p>
          <a:p>
            <a:pPr algn="just"/>
            <a:endParaRPr lang="fr-FR" dirty="0"/>
          </a:p>
        </p:txBody>
      </p:sp>
      <p:graphicFrame>
        <p:nvGraphicFramePr>
          <p:cNvPr id="8" name="Graphique 7">
            <a:extLst>
              <a:ext uri="{FF2B5EF4-FFF2-40B4-BE49-F238E27FC236}">
                <a16:creationId xmlns:a16="http://schemas.microsoft.com/office/drawing/2014/main" id="{C9A35672-42DD-642F-8003-DE009E703CAA}"/>
              </a:ext>
            </a:extLst>
          </p:cNvPr>
          <p:cNvGraphicFramePr/>
          <p:nvPr>
            <p:extLst>
              <p:ext uri="{D42A27DB-BD31-4B8C-83A1-F6EECF244321}">
                <p14:modId xmlns:p14="http://schemas.microsoft.com/office/powerpoint/2010/main" val="3948930467"/>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4" name="ZoneTexte 3">
            <a:extLst>
              <a:ext uri="{FF2B5EF4-FFF2-40B4-BE49-F238E27FC236}">
                <a16:creationId xmlns:a16="http://schemas.microsoft.com/office/drawing/2014/main" id="{79EB015E-6C47-B871-C940-8D7FA1EF5CAD}"/>
              </a:ext>
            </a:extLst>
          </p:cNvPr>
          <p:cNvSpPr txBox="1"/>
          <p:nvPr/>
        </p:nvSpPr>
        <p:spPr>
          <a:xfrm>
            <a:off x="540000" y="5729681"/>
            <a:ext cx="7949659" cy="738664"/>
          </a:xfrm>
          <a:prstGeom prst="rect">
            <a:avLst/>
          </a:prstGeom>
          <a:noFill/>
        </p:spPr>
        <p:txBody>
          <a:bodyPr wrap="square" rtlCol="0">
            <a:spAutoFit/>
          </a:bodyPr>
          <a:lstStyle/>
          <a:p>
            <a:r>
              <a:rPr lang="fr-FR" sz="1050" dirty="0"/>
              <a:t>Source : </a:t>
            </a:r>
            <a:r>
              <a:rPr lang="fr-FR" sz="1050" dirty="0">
                <a:hlinkClick r:id="rId3"/>
              </a:rPr>
              <a:t>https://www.europarl.europa.eu/news/fr/press-room/20221212IPR64527/accord-sur-un-systeme-d-echange-de-quotas-d-emission-plus-ambitieux 18/12/2022</a:t>
            </a:r>
            <a:endParaRPr lang="fr-FR" sz="1050" dirty="0"/>
          </a:p>
          <a:p>
            <a:r>
              <a:rPr lang="fr-FR" sz="1050" dirty="0"/>
              <a:t>Remarque : le règlement MACF indique une suppression de 10% par an des quota pour « les secteurs couverts par le MACF », la cohérence avec le planning ci-dessus reste à assurer</a:t>
            </a:r>
            <a:endParaRPr lang="fr-FR" dirty="0"/>
          </a:p>
        </p:txBody>
      </p:sp>
    </p:spTree>
    <p:extLst>
      <p:ext uri="{BB962C8B-B14F-4D97-AF65-F5344CB8AC3E}">
        <p14:creationId xmlns:p14="http://schemas.microsoft.com/office/powerpoint/2010/main" val="1682460787"/>
      </p:ext>
    </p:extLst>
  </p:cSld>
  <p:clrMapOvr>
    <a:masterClrMapping/>
  </p:clrMapOvr>
  <mc:AlternateContent xmlns:mc="http://schemas.openxmlformats.org/markup-compatibility/2006" xmlns:p14="http://schemas.microsoft.com/office/powerpoint/2010/main">
    <mc:Choice Requires="p14">
      <p:transition spd="slow" p14:dur="2000" advTm="491"/>
    </mc:Choice>
    <mc:Fallback xmlns="">
      <p:transition spd="slow" advTm="49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2D141A-A496-ADE1-7FA4-439556AE824C}"/>
              </a:ext>
            </a:extLst>
          </p:cNvPr>
          <p:cNvSpPr>
            <a:spLocks noGrp="1"/>
          </p:cNvSpPr>
          <p:nvPr>
            <p:ph type="title"/>
          </p:nvPr>
        </p:nvSpPr>
        <p:spPr/>
        <p:txBody>
          <a:bodyPr/>
          <a:lstStyle/>
          <a:p>
            <a:r>
              <a:rPr lang="fr-FR" dirty="0"/>
              <a:t>Le MACF</a:t>
            </a:r>
          </a:p>
        </p:txBody>
      </p:sp>
      <p:sp>
        <p:nvSpPr>
          <p:cNvPr id="3" name="Espace réservé du contenu 2">
            <a:extLst>
              <a:ext uri="{FF2B5EF4-FFF2-40B4-BE49-F238E27FC236}">
                <a16:creationId xmlns:a16="http://schemas.microsoft.com/office/drawing/2014/main" id="{84B983E2-E090-DFC2-7B4E-4AC1435F3FFF}"/>
              </a:ext>
            </a:extLst>
          </p:cNvPr>
          <p:cNvSpPr>
            <a:spLocks noGrp="1"/>
          </p:cNvSpPr>
          <p:nvPr>
            <p:ph idx="1"/>
          </p:nvPr>
        </p:nvSpPr>
        <p:spPr>
          <a:xfrm>
            <a:off x="868366" y="1639098"/>
            <a:ext cx="7407267" cy="4564239"/>
          </a:xfrm>
        </p:spPr>
        <p:txBody>
          <a:bodyPr/>
          <a:lstStyle/>
          <a:p>
            <a:pPr marL="385763" indent="-385763">
              <a:buFont typeface="+mj-lt"/>
              <a:buAutoNum type="arabicPeriod"/>
            </a:pPr>
            <a:r>
              <a:rPr lang="fr-FR" dirty="0"/>
              <a:t>Ce mécanisme est un pilier de l’ensemble européen « fit for 55 », il est associé à une suppression progressive des quotas gratuits de CO2</a:t>
            </a:r>
          </a:p>
          <a:p>
            <a:pPr marL="385763" indent="-385763">
              <a:buFont typeface="+mj-lt"/>
              <a:buAutoNum type="arabicPeriod"/>
            </a:pPr>
            <a:r>
              <a:rPr lang="fr-FR" dirty="0"/>
              <a:t>Ce que contient le règlement</a:t>
            </a:r>
          </a:p>
          <a:p>
            <a:pPr marL="385763" indent="-385763">
              <a:buFont typeface="+mj-lt"/>
              <a:buAutoNum type="arabicPeriod"/>
            </a:pPr>
            <a:r>
              <a:rPr lang="fr-FR" dirty="0"/>
              <a:t>Évolution des quota gratuits de CO2 et du prix des quota en parallèle de la mise en place du MACF</a:t>
            </a:r>
          </a:p>
          <a:p>
            <a:pPr marL="385763" indent="-385763">
              <a:buFont typeface="+mj-lt"/>
              <a:buAutoNum type="arabicPeriod"/>
            </a:pPr>
            <a:r>
              <a:rPr lang="fr-FR" dirty="0"/>
              <a:t>Impact possible sur l’industrie : l’analyse de </a:t>
            </a:r>
            <a:r>
              <a:rPr lang="fr-FR" dirty="0" err="1"/>
              <a:t>Rexecode</a:t>
            </a:r>
            <a:endParaRPr lang="fr-FR" dirty="0"/>
          </a:p>
          <a:p>
            <a:pPr marL="385763" indent="-385763">
              <a:buFont typeface="+mj-lt"/>
              <a:buAutoNum type="arabicPeriod"/>
            </a:pPr>
            <a:r>
              <a:rPr lang="fr-FR" dirty="0"/>
              <a:t>Quelles évolutions pour réduire l’impact ?</a:t>
            </a:r>
          </a:p>
        </p:txBody>
      </p:sp>
    </p:spTree>
    <p:extLst>
      <p:ext uri="{BB962C8B-B14F-4D97-AF65-F5344CB8AC3E}">
        <p14:creationId xmlns:p14="http://schemas.microsoft.com/office/powerpoint/2010/main" val="2231540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a:xfrm>
            <a:off x="539750" y="508000"/>
            <a:ext cx="8064500" cy="692497"/>
          </a:xfrm>
        </p:spPr>
        <p:txBody>
          <a:bodyPr/>
          <a:lstStyle/>
          <a:p>
            <a:r>
              <a:rPr lang="fr-FR" dirty="0"/>
              <a:t>1-le MACF est un des piliers du cadre européen « fit for 55 »</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a:xfrm>
            <a:off x="1140337" y="1649951"/>
            <a:ext cx="7194650" cy="4265073"/>
          </a:xfrm>
        </p:spPr>
        <p:txBody>
          <a:bodyPr/>
          <a:lstStyle/>
          <a:p>
            <a:r>
              <a:rPr lang="fr-FR" dirty="0"/>
              <a:t>L’UE souhaite réduire les émissions de carbone sur le territoire qu’elle couvre et celles qui proviennent de ses importations. Elle engage un double mouvement : </a:t>
            </a:r>
          </a:p>
          <a:p>
            <a:pPr marL="342900" indent="-342900">
              <a:spcAft>
                <a:spcPts val="0"/>
              </a:spcAft>
              <a:buFont typeface="Wingdings" panose="05000000000000000000" pitchFamily="2" charset="2"/>
              <a:buChar char="Ø"/>
            </a:pPr>
            <a:r>
              <a:rPr lang="fr-FR" dirty="0"/>
              <a:t>Sur les quotas de CO2 : </a:t>
            </a:r>
          </a:p>
          <a:p>
            <a:pPr marL="1085850" lvl="1" indent="-342900">
              <a:spcBef>
                <a:spcPts val="0"/>
              </a:spcBef>
              <a:buFont typeface="Wingdings" panose="05000000000000000000" pitchFamily="2" charset="2"/>
              <a:buChar char="Ø"/>
            </a:pPr>
            <a:r>
              <a:rPr lang="fr-FR" dirty="0"/>
              <a:t>Poursuite de la </a:t>
            </a:r>
            <a:r>
              <a:rPr lang="fr-FR" u="sng" dirty="0"/>
              <a:t>réduction de leur volume</a:t>
            </a:r>
          </a:p>
          <a:p>
            <a:pPr marL="1085850" lvl="1" indent="-342900">
              <a:buFont typeface="Wingdings" panose="05000000000000000000" pitchFamily="2" charset="2"/>
              <a:buChar char="Ø"/>
            </a:pPr>
            <a:r>
              <a:rPr lang="fr-FR" u="sng" dirty="0"/>
              <a:t>Suppression</a:t>
            </a:r>
            <a:r>
              <a:rPr lang="fr-FR" dirty="0"/>
              <a:t> progressive des </a:t>
            </a:r>
            <a:r>
              <a:rPr lang="fr-FR" u="sng" dirty="0"/>
              <a:t>quotas gratuits</a:t>
            </a:r>
          </a:p>
          <a:p>
            <a:pPr marL="342900" indent="-342900">
              <a:buFont typeface="Wingdings" panose="05000000000000000000" pitchFamily="2" charset="2"/>
              <a:buChar char="Ø"/>
            </a:pPr>
            <a:r>
              <a:rPr lang="fr-FR" dirty="0"/>
              <a:t>Sur les importations : mise en place progressive d’une taxation des importations en fonction de leur contenu en CO2, en commençant par les produits où la mesure est la moins complexe, c’est-à-dire par les produits les moins </a:t>
            </a:r>
            <a:r>
              <a:rPr lang="fr-FR" dirty="0" err="1"/>
              <a:t>tranformés</a:t>
            </a:r>
            <a:r>
              <a:rPr lang="fr-FR" dirty="0"/>
              <a:t>           -&gt; c’est le MACF</a:t>
            </a:r>
          </a:p>
        </p:txBody>
      </p:sp>
    </p:spTree>
    <p:extLst>
      <p:ext uri="{BB962C8B-B14F-4D97-AF65-F5344CB8AC3E}">
        <p14:creationId xmlns:p14="http://schemas.microsoft.com/office/powerpoint/2010/main" val="764743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p:txBody>
          <a:bodyPr/>
          <a:lstStyle/>
          <a:p>
            <a:r>
              <a:rPr lang="fr-FR" dirty="0"/>
              <a:t>2-Ce que contient le règlement  </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a:xfrm>
            <a:off x="1197487" y="2069052"/>
            <a:ext cx="7194650" cy="3880898"/>
          </a:xfrm>
        </p:spPr>
        <p:txBody>
          <a:bodyPr/>
          <a:lstStyle/>
          <a:p>
            <a:r>
              <a:rPr lang="fr-FR" dirty="0"/>
              <a:t>Des </a:t>
            </a:r>
            <a:r>
              <a:rPr lang="fr-FR" u="sng" dirty="0"/>
              <a:t>déclarations </a:t>
            </a:r>
            <a:r>
              <a:rPr lang="fr-FR" dirty="0"/>
              <a:t>et des </a:t>
            </a:r>
            <a:r>
              <a:rPr lang="fr-FR" u="sng" dirty="0"/>
              <a:t>taxes </a:t>
            </a:r>
            <a:r>
              <a:rPr lang="fr-FR" dirty="0"/>
              <a:t>à </a:t>
            </a:r>
            <a:r>
              <a:rPr lang="fr-FR" u="sng" dirty="0"/>
              <a:t>l’importation</a:t>
            </a:r>
            <a:r>
              <a:rPr lang="fr-FR" dirty="0"/>
              <a:t>, </a:t>
            </a:r>
          </a:p>
          <a:p>
            <a:r>
              <a:rPr lang="fr-FR" dirty="0"/>
              <a:t>Se déployant progressivement sur </a:t>
            </a:r>
            <a:r>
              <a:rPr lang="fr-FR" u="sng" dirty="0"/>
              <a:t>trois périodes </a:t>
            </a:r>
            <a:r>
              <a:rPr lang="fr-FR" dirty="0"/>
              <a:t>: </a:t>
            </a:r>
          </a:p>
          <a:p>
            <a:pPr marL="1128713" lvl="1" indent="-385763">
              <a:buFont typeface="+mj-lt"/>
              <a:buAutoNum type="alphaLcParenR"/>
            </a:pPr>
            <a:r>
              <a:rPr lang="fr-FR" sz="2000" b="1" dirty="0"/>
              <a:t>Octobre 2023-décembre 2025 (« période transitoire »)</a:t>
            </a:r>
          </a:p>
          <a:p>
            <a:pPr marL="1128713" lvl="1" indent="-385763">
              <a:buFont typeface="+mj-lt"/>
              <a:buAutoNum type="alphaLcParenR"/>
            </a:pPr>
            <a:r>
              <a:rPr lang="fr-FR" sz="2000" b="1" dirty="0"/>
              <a:t>Janvier 2026-janvier 2030</a:t>
            </a:r>
          </a:p>
          <a:p>
            <a:pPr marL="1128713" lvl="1" indent="-385763">
              <a:buFont typeface="+mj-lt"/>
              <a:buAutoNum type="alphaLcParenR"/>
            </a:pPr>
            <a:r>
              <a:rPr lang="fr-FR" sz="2000" b="1" dirty="0"/>
              <a:t>En 2030 au plus tard (« d’ici à 2030)</a:t>
            </a:r>
          </a:p>
        </p:txBody>
      </p:sp>
    </p:spTree>
    <p:extLst>
      <p:ext uri="{BB962C8B-B14F-4D97-AF65-F5344CB8AC3E}">
        <p14:creationId xmlns:p14="http://schemas.microsoft.com/office/powerpoint/2010/main" val="1073334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p:txBody>
          <a:bodyPr>
            <a:normAutofit fontScale="90000"/>
          </a:bodyPr>
          <a:lstStyle/>
          <a:p>
            <a:r>
              <a:rPr lang="fr-FR" sz="2200" dirty="0"/>
              <a:t>2-a Ce que contient le règlement : PRINCIPES Généraux</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a:xfrm>
            <a:off x="917504" y="1785761"/>
            <a:ext cx="7597322" cy="4564239"/>
          </a:xfrm>
        </p:spPr>
        <p:txBody>
          <a:bodyPr>
            <a:normAutofit lnSpcReduction="10000"/>
          </a:bodyPr>
          <a:lstStyle/>
          <a:p>
            <a:pPr algn="just">
              <a:buFont typeface="Wingdings" panose="05000000000000000000" pitchFamily="2" charset="2"/>
              <a:buChar char="Ø"/>
            </a:pPr>
            <a:r>
              <a:rPr lang="fr-FR" dirty="0"/>
              <a:t>Ne peuvent importer dans l’UE les produits relevant de quarante catégories douanières (à </a:t>
            </a:r>
            <a:r>
              <a:rPr lang="fr-FR"/>
              <a:t>partir de : ciment</a:t>
            </a:r>
            <a:r>
              <a:rPr lang="fr-FR" dirty="0"/>
              <a:t>, électricité, engrais, fonte-fer-et-acier, aluminium, substances chimiques) que ceux qui auront obtenu le statut de « déclarant MACF autorisé ».</a:t>
            </a:r>
          </a:p>
          <a:p>
            <a:pPr algn="just">
              <a:buFont typeface="Wingdings" panose="05000000000000000000" pitchFamily="2" charset="2"/>
              <a:buChar char="Ø"/>
            </a:pPr>
            <a:r>
              <a:rPr lang="fr-FR" dirty="0"/>
              <a:t>Avant le 31 mai de l’année n+1, tout « déclarant MACF » doit indiquer les « émissions intrinsèques totales*</a:t>
            </a:r>
            <a:r>
              <a:rPr lang="fr-FR" baseline="30000" dirty="0"/>
              <a:t>1</a:t>
            </a:r>
            <a:r>
              <a:rPr lang="fr-FR" dirty="0"/>
              <a:t> » des marchandises soumises à MACF qu’il a importées l’année n</a:t>
            </a:r>
          </a:p>
          <a:p>
            <a:pPr algn="just">
              <a:buFont typeface="Wingdings" panose="05000000000000000000" pitchFamily="2" charset="2"/>
              <a:buChar char="Ø"/>
            </a:pPr>
            <a:r>
              <a:rPr lang="fr-FR" dirty="0"/>
              <a:t>Le « déclarant MACF » doit justifier qu’il a acquis des « certificats MACF »*</a:t>
            </a:r>
            <a:r>
              <a:rPr lang="fr-FR" baseline="30000" dirty="0"/>
              <a:t>2</a:t>
            </a:r>
            <a:r>
              <a:rPr lang="fr-FR" dirty="0"/>
              <a:t> à due concurrence de ces émissions</a:t>
            </a:r>
          </a:p>
          <a:p>
            <a:pPr algn="just">
              <a:spcAft>
                <a:spcPts val="0"/>
              </a:spcAft>
            </a:pPr>
            <a:r>
              <a:rPr lang="fr-FR" dirty="0"/>
              <a:t>*</a:t>
            </a:r>
            <a:r>
              <a:rPr lang="fr-FR" sz="1600" baseline="30000" dirty="0"/>
              <a:t>1</a:t>
            </a:r>
            <a:r>
              <a:rPr lang="fr-FR" sz="1600" dirty="0"/>
              <a:t>directes (par ex. combustion du coke) et indirectes (par ex. utilisées pour produire l’électricité utilisée dans la fabrication)</a:t>
            </a:r>
          </a:p>
          <a:p>
            <a:pPr algn="just">
              <a:spcAft>
                <a:spcPts val="0"/>
              </a:spcAft>
            </a:pPr>
            <a:r>
              <a:rPr lang="fr-FR" sz="1600" dirty="0"/>
              <a:t>*</a:t>
            </a:r>
            <a:r>
              <a:rPr lang="fr-FR" sz="1600" baseline="30000" dirty="0"/>
              <a:t>2</a:t>
            </a:r>
            <a:r>
              <a:rPr lang="fr-FR" sz="1600" dirty="0"/>
              <a:t> l’équivalent de quotas de CO2, payants</a:t>
            </a:r>
          </a:p>
        </p:txBody>
      </p:sp>
    </p:spTree>
    <p:extLst>
      <p:ext uri="{BB962C8B-B14F-4D97-AF65-F5344CB8AC3E}">
        <p14:creationId xmlns:p14="http://schemas.microsoft.com/office/powerpoint/2010/main" val="1141968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p:txBody>
          <a:bodyPr>
            <a:normAutofit fontScale="90000"/>
          </a:bodyPr>
          <a:lstStyle/>
          <a:p>
            <a:r>
              <a:rPr lang="fr-FR" sz="2200" dirty="0"/>
              <a:t>2-a Ce que contient le règlement : période transitoire 10/2023-&gt;12/2025</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a:xfrm>
            <a:off x="917504" y="1785761"/>
            <a:ext cx="7597322" cy="4564239"/>
          </a:xfrm>
        </p:spPr>
        <p:txBody>
          <a:bodyPr>
            <a:normAutofit/>
          </a:bodyPr>
          <a:lstStyle/>
          <a:p>
            <a:pPr algn="just">
              <a:buFont typeface="Wingdings" panose="05000000000000000000" pitchFamily="2" charset="2"/>
              <a:buChar char="Ø"/>
            </a:pPr>
            <a:r>
              <a:rPr lang="fr-FR" dirty="0"/>
              <a:t>Les déclarants en douane sont sensibilisés à l’importance d’obtenir le statut de « déclarant MACF autorisé ».</a:t>
            </a:r>
          </a:p>
          <a:p>
            <a:pPr algn="just">
              <a:buFont typeface="Wingdings" panose="05000000000000000000" pitchFamily="2" charset="2"/>
              <a:buChar char="Ø"/>
            </a:pPr>
            <a:r>
              <a:rPr lang="fr-FR" dirty="0"/>
              <a:t>À la fin de chaque trimestre, ils doivent réaliser des déclarations analogues à celles qui incomberont après 2025 au « déclarant MACF »</a:t>
            </a:r>
          </a:p>
          <a:p>
            <a:pPr algn="just"/>
            <a:endParaRPr lang="fr-FR" dirty="0"/>
          </a:p>
        </p:txBody>
      </p:sp>
    </p:spTree>
    <p:extLst>
      <p:ext uri="{BB962C8B-B14F-4D97-AF65-F5344CB8AC3E}">
        <p14:creationId xmlns:p14="http://schemas.microsoft.com/office/powerpoint/2010/main" val="3201705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p:txBody>
          <a:bodyPr>
            <a:normAutofit/>
          </a:bodyPr>
          <a:lstStyle/>
          <a:p>
            <a:r>
              <a:rPr lang="fr-FR" sz="2200" dirty="0"/>
              <a:t>2-a Ce que contient le règlement : 10/2023-&gt;12/2025</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a:xfrm>
            <a:off x="333375" y="1835944"/>
            <a:ext cx="8181975" cy="3654029"/>
          </a:xfrm>
        </p:spPr>
        <p:txBody>
          <a:bodyPr>
            <a:normAutofit/>
          </a:bodyPr>
          <a:lstStyle/>
          <a:p>
            <a:pPr algn="just"/>
            <a:r>
              <a:rPr lang="fr-FR" dirty="0"/>
              <a:t>Le </a:t>
            </a:r>
            <a:r>
              <a:rPr lang="fr-FR" dirty="0">
                <a:effectLst>
                  <a:outerShdw blurRad="38100" dist="38100" dir="2700000" algn="tl">
                    <a:srgbClr val="000000">
                      <a:alpha val="43137"/>
                    </a:srgbClr>
                  </a:outerShdw>
                </a:effectLst>
              </a:rPr>
              <a:t>champ couvert</a:t>
            </a:r>
            <a:r>
              <a:rPr lang="fr-FR" dirty="0"/>
              <a:t>:</a:t>
            </a:r>
          </a:p>
          <a:p>
            <a:pPr algn="just"/>
            <a:r>
              <a:rPr lang="fr-FR" dirty="0"/>
              <a:t>Exemple : filière</a:t>
            </a:r>
          </a:p>
          <a:p>
            <a:pPr algn="just"/>
            <a:r>
              <a:rPr lang="fr-FR" dirty="0"/>
              <a:t>fer, fonte et acier</a:t>
            </a:r>
          </a:p>
          <a:p>
            <a:pPr algn="just"/>
            <a:endParaRPr lang="fr-FR" dirty="0"/>
          </a:p>
        </p:txBody>
      </p:sp>
      <p:pic>
        <p:nvPicPr>
          <p:cNvPr id="9" name="Image 8">
            <a:extLst>
              <a:ext uri="{FF2B5EF4-FFF2-40B4-BE49-F238E27FC236}">
                <a16:creationId xmlns:a16="http://schemas.microsoft.com/office/drawing/2014/main" id="{6E27038E-4F7E-D1AE-E697-D5D1F6265048}"/>
              </a:ext>
            </a:extLst>
          </p:cNvPr>
          <p:cNvPicPr>
            <a:picLocks noChangeAspect="1"/>
          </p:cNvPicPr>
          <p:nvPr/>
        </p:nvPicPr>
        <p:blipFill>
          <a:blip r:embed="rId2"/>
          <a:stretch>
            <a:fillRect/>
          </a:stretch>
        </p:blipFill>
        <p:spPr>
          <a:xfrm>
            <a:off x="2753837" y="1764510"/>
            <a:ext cx="6247868" cy="4585490"/>
          </a:xfrm>
          <a:prstGeom prst="rect">
            <a:avLst/>
          </a:prstGeom>
        </p:spPr>
      </p:pic>
    </p:spTree>
    <p:extLst>
      <p:ext uri="{BB962C8B-B14F-4D97-AF65-F5344CB8AC3E}">
        <p14:creationId xmlns:p14="http://schemas.microsoft.com/office/powerpoint/2010/main" val="2806450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p:txBody>
          <a:bodyPr>
            <a:normAutofit/>
          </a:bodyPr>
          <a:lstStyle/>
          <a:p>
            <a:r>
              <a:rPr lang="fr-FR" sz="2200" dirty="0"/>
              <a:t>1- b Ce que contient le règlement : 1/2026-&gt;12/2029</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a:xfrm>
            <a:off x="540000" y="1715910"/>
            <a:ext cx="7773490" cy="4564239"/>
          </a:xfrm>
        </p:spPr>
        <p:txBody>
          <a:bodyPr>
            <a:normAutofit/>
          </a:bodyPr>
          <a:lstStyle/>
          <a:p>
            <a:pPr algn="just">
              <a:buFont typeface="Wingdings" panose="05000000000000000000" pitchFamily="2" charset="2"/>
              <a:buChar char="Ø"/>
            </a:pPr>
            <a:r>
              <a:rPr lang="fr-FR" dirty="0"/>
              <a:t>Chaque Etat Membre vend à ses importateurs des « certificats </a:t>
            </a:r>
            <a:r>
              <a:rPr lang="fr-FR"/>
              <a:t>MACF », </a:t>
            </a:r>
            <a:r>
              <a:rPr lang="fr-FR" dirty="0"/>
              <a:t>dont le prix est fixé chaque semaine par la Commission Européenne et reflète la moyenne du prix des quotas CO2 la semaine précédente.</a:t>
            </a:r>
          </a:p>
          <a:p>
            <a:pPr algn="just">
              <a:buFont typeface="Wingdings" panose="05000000000000000000" pitchFamily="2" charset="2"/>
              <a:buChar char="Ø"/>
            </a:pPr>
            <a:r>
              <a:rPr lang="fr-FR" dirty="0"/>
              <a:t>Chaque déclarant MACF autorisé doit justifier à la fin de l’année qu’il a acquis les certificats MACF correspondant aux émissions intrinsèques directes des produits qu’il a importés et, pour certaines catégories de produits, aux émissions « intrinsèques indirectes » (à terme, les émissions intrinsèques indirectes » de tous les produits doivent être couvertes).</a:t>
            </a:r>
          </a:p>
          <a:p>
            <a:pPr algn="just"/>
            <a:endParaRPr lang="fr-FR" dirty="0"/>
          </a:p>
        </p:txBody>
      </p:sp>
    </p:spTree>
    <p:extLst>
      <p:ext uri="{BB962C8B-B14F-4D97-AF65-F5344CB8AC3E}">
        <p14:creationId xmlns:p14="http://schemas.microsoft.com/office/powerpoint/2010/main" val="1162963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A8599-D195-ABAA-09BF-C5852E6CC40B}"/>
              </a:ext>
            </a:extLst>
          </p:cNvPr>
          <p:cNvSpPr>
            <a:spLocks noGrp="1"/>
          </p:cNvSpPr>
          <p:nvPr>
            <p:ph type="title"/>
          </p:nvPr>
        </p:nvSpPr>
        <p:spPr/>
        <p:txBody>
          <a:bodyPr>
            <a:normAutofit/>
          </a:bodyPr>
          <a:lstStyle/>
          <a:p>
            <a:r>
              <a:rPr lang="fr-FR" sz="2200" dirty="0"/>
              <a:t>2-c Ce que contient le règlement : « d’ici 2030 »</a:t>
            </a:r>
          </a:p>
        </p:txBody>
      </p:sp>
      <p:sp>
        <p:nvSpPr>
          <p:cNvPr id="3" name="Espace réservé du contenu 2">
            <a:extLst>
              <a:ext uri="{FF2B5EF4-FFF2-40B4-BE49-F238E27FC236}">
                <a16:creationId xmlns:a16="http://schemas.microsoft.com/office/drawing/2014/main" id="{E529A86D-3296-91E3-9690-A98609BEBE76}"/>
              </a:ext>
            </a:extLst>
          </p:cNvPr>
          <p:cNvSpPr>
            <a:spLocks noGrp="1"/>
          </p:cNvSpPr>
          <p:nvPr>
            <p:ph idx="1"/>
          </p:nvPr>
        </p:nvSpPr>
        <p:spPr>
          <a:xfrm>
            <a:off x="548139" y="2361862"/>
            <a:ext cx="7916103" cy="4564239"/>
          </a:xfrm>
        </p:spPr>
        <p:txBody>
          <a:bodyPr>
            <a:normAutofit/>
          </a:bodyPr>
          <a:lstStyle/>
          <a:p>
            <a:pPr algn="just"/>
            <a:r>
              <a:rPr lang="fr-FR" dirty="0"/>
              <a:t>Extension du mécanisme, selon des étapes et une chronologie à définir,  à : </a:t>
            </a:r>
          </a:p>
          <a:p>
            <a:pPr algn="just">
              <a:buFont typeface="Wingdings" panose="05000000000000000000" pitchFamily="2" charset="2"/>
              <a:buChar char="Ø"/>
            </a:pPr>
            <a:r>
              <a:rPr lang="fr-FR" dirty="0"/>
              <a:t>Tous les produits relevant aujourd’hui, au sein du l’UE du mécanisme des quota CO2 et du système d’échange de quotas associé;</a:t>
            </a:r>
          </a:p>
          <a:p>
            <a:pPr algn="just">
              <a:buFont typeface="Wingdings" panose="05000000000000000000" pitchFamily="2" charset="2"/>
              <a:buChar char="Ø"/>
            </a:pPr>
            <a:r>
              <a:rPr lang="fr-FR" dirty="0"/>
              <a:t>Toutes les émissions indirectes.</a:t>
            </a:r>
          </a:p>
          <a:p>
            <a:pPr algn="just"/>
            <a:endParaRPr lang="fr-FR" dirty="0"/>
          </a:p>
          <a:p>
            <a:pPr algn="just"/>
            <a:endParaRPr lang="fr-FR" dirty="0"/>
          </a:p>
        </p:txBody>
      </p:sp>
    </p:spTree>
    <p:extLst>
      <p:ext uri="{BB962C8B-B14F-4D97-AF65-F5344CB8AC3E}">
        <p14:creationId xmlns:p14="http://schemas.microsoft.com/office/powerpoint/2010/main" val="28730710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ICKYSTYLE" val="page"/>
</p:tagLst>
</file>

<file path=ppt/theme/theme1.xml><?xml version="1.0" encoding="utf-8"?>
<a:theme xmlns:a="http://schemas.openxmlformats.org/drawingml/2006/main" name="modèle présentation_UIMM">
  <a:themeElements>
    <a:clrScheme name="UIMM">
      <a:dk1>
        <a:srgbClr val="58595B"/>
      </a:dk1>
      <a:lt1>
        <a:sysClr val="window" lastClr="FFFFFF"/>
      </a:lt1>
      <a:dk2>
        <a:srgbClr val="005677"/>
      </a:dk2>
      <a:lt2>
        <a:srgbClr val="E2051B"/>
      </a:lt2>
      <a:accent1>
        <a:srgbClr val="5B97B2"/>
      </a:accent1>
      <a:accent2>
        <a:srgbClr val="00A19C"/>
      </a:accent2>
      <a:accent3>
        <a:srgbClr val="FFBC3A"/>
      </a:accent3>
      <a:accent4>
        <a:srgbClr val="F17C0E"/>
      </a:accent4>
      <a:accent5>
        <a:srgbClr val="B41B82"/>
      </a:accent5>
      <a:accent6>
        <a:srgbClr val="7C2250"/>
      </a:accent6>
      <a:hlink>
        <a:srgbClr val="58595B"/>
      </a:hlink>
      <a:folHlink>
        <a:srgbClr val="58595B"/>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3_UIMM_POWERPOINT_TEMPLATE_V2.pot [Mode de compatibilité]" id="{35BDAA13-DE87-4D4A-B9A1-EC8B1BE1C129}" vid="{2264F496-7487-4738-9147-DD3747386E34}"/>
    </a:ext>
  </a:extLst>
</a:theme>
</file>

<file path=docProps/app.xml><?xml version="1.0" encoding="utf-8"?>
<Properties xmlns="http://schemas.openxmlformats.org/officeDocument/2006/extended-properties" xmlns:vt="http://schemas.openxmlformats.org/officeDocument/2006/docPropsVTypes">
  <Template>modèle présentation_UIMM</Template>
  <TotalTime>102</TotalTime>
  <Words>1308</Words>
  <Application>Microsoft Office PowerPoint</Application>
  <PresentationFormat>Affichage à l'écran (4:3)</PresentationFormat>
  <Paragraphs>69</Paragraphs>
  <Slides>16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16</vt:i4>
      </vt:variant>
    </vt:vector>
  </HeadingPairs>
  <TitlesOfParts>
    <vt:vector size="19" baseType="lpstr">
      <vt:lpstr>Arial</vt:lpstr>
      <vt:lpstr>Wingdings</vt:lpstr>
      <vt:lpstr>modèle présentation_UIMM</vt:lpstr>
      <vt:lpstr>Le mécanisme d’ajustement carbone aux frontières (MACF)</vt:lpstr>
      <vt:lpstr>Le MACF</vt:lpstr>
      <vt:lpstr>1-le MACF est un des piliers du cadre européen « fit for 55 »</vt:lpstr>
      <vt:lpstr>2-Ce que contient le règlement  </vt:lpstr>
      <vt:lpstr>2-a Ce que contient le règlement : PRINCIPES Généraux</vt:lpstr>
      <vt:lpstr>2-a Ce que contient le règlement : période transitoire 10/2023-&gt;12/2025</vt:lpstr>
      <vt:lpstr>2-a Ce que contient le règlement : 10/2023-&gt;12/2025</vt:lpstr>
      <vt:lpstr>1- b Ce que contient le règlement : 1/2026-&gt;12/2029</vt:lpstr>
      <vt:lpstr>2-c Ce que contient le règlement : « d’ici 2030 »</vt:lpstr>
      <vt:lpstr>3- 1 Évolution des quota gratuits de CO2 en parallèle de la mise en place du MACF</vt:lpstr>
      <vt:lpstr>3- 2 effet possible sur le prix de la tonne de CO2</vt:lpstr>
      <vt:lpstr>4- Impact possible sur l’industrie, l’analyse de Rexecode </vt:lpstr>
      <vt:lpstr>4-  Impact possible sur l’industrie, l’analyse de Rexecode : CAS particulier de l’ACIER ET DE La métallurgie</vt:lpstr>
      <vt:lpstr>5- quelles évolutions pour réduire l’impact ?</vt:lpstr>
      <vt:lpstr>ANNEXE – planning de suppression des quota gratuits publié par la Commission en décembre 2022</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MACF</dc:title>
  <dc:subject/>
  <dc:creator>GIRONDE Cécile de</dc:creator>
  <cp:keywords/>
  <dc:description/>
  <cp:lastModifiedBy>PERAUD Mathieu</cp:lastModifiedBy>
  <cp:revision>5</cp:revision>
  <dcterms:created xsi:type="dcterms:W3CDTF">2023-06-13T07:56:45Z</dcterms:created>
  <dcterms:modified xsi:type="dcterms:W3CDTF">2023-07-13T15:46:59Z</dcterms:modified>
  <cp:category/>
</cp:coreProperties>
</file>