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843" r:id="rId2"/>
    <p:sldId id="3083" r:id="rId3"/>
    <p:sldId id="3072" r:id="rId4"/>
    <p:sldId id="3073" r:id="rId5"/>
    <p:sldId id="3086" r:id="rId6"/>
    <p:sldId id="2916" r:id="rId7"/>
    <p:sldId id="3074" r:id="rId8"/>
    <p:sldId id="3084" r:id="rId9"/>
    <p:sldId id="3075" r:id="rId10"/>
    <p:sldId id="3076" r:id="rId11"/>
    <p:sldId id="3087" r:id="rId12"/>
    <p:sldId id="3078" r:id="rId13"/>
    <p:sldId id="3081" r:id="rId14"/>
    <p:sldId id="3038" r:id="rId15"/>
    <p:sldId id="3077" r:id="rId16"/>
    <p:sldId id="3066" r:id="rId17"/>
    <p:sldId id="3089" r:id="rId18"/>
    <p:sldId id="3085" r:id="rId19"/>
    <p:sldId id="3067" r:id="rId20"/>
    <p:sldId id="2911" r:id="rId21"/>
    <p:sldId id="268" r:id="rId22"/>
  </p:sldIdLst>
  <p:sldSz cx="9144000" cy="6858000" type="screen4x3"/>
  <p:notesSz cx="6797675" cy="9872663"/>
  <p:defaultTextStyle>
    <a:defPPr>
      <a:defRPr lang="en-US"/>
    </a:defPPr>
    <a:lvl1pPr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1pPr>
    <a:lvl2pPr marL="4572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2pPr>
    <a:lvl3pPr marL="9144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3pPr>
    <a:lvl4pPr marL="13716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4pPr>
    <a:lvl5pPr marL="18288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Section par défaut" id="{7940F68B-CB7D-417E-966D-786FC90525DB}">
          <p14:sldIdLst>
            <p14:sldId id="2843"/>
            <p14:sldId id="3083"/>
            <p14:sldId id="3072"/>
            <p14:sldId id="3073"/>
            <p14:sldId id="3086"/>
            <p14:sldId id="2916"/>
            <p14:sldId id="3074"/>
            <p14:sldId id="3084"/>
            <p14:sldId id="3075"/>
            <p14:sldId id="3076"/>
            <p14:sldId id="3087"/>
            <p14:sldId id="3078"/>
            <p14:sldId id="3081"/>
            <p14:sldId id="3038"/>
            <p14:sldId id="3077"/>
            <p14:sldId id="3066"/>
            <p14:sldId id="3089"/>
            <p14:sldId id="3085"/>
            <p14:sldId id="3067"/>
            <p14:sldId id="2911"/>
          </p14:sldIdLst>
        </p14:section>
        <p14:section name="Section sans titre" id="{D0C21EC8-F1B2-4FF5-A626-893AC3938838}">
          <p14:sldIdLst>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GOT Alexandre" initials="JA" lastIdx="1" clrIdx="0">
    <p:extLst>
      <p:ext uri="{19B8F6BF-5375-455C-9EA6-DF929625EA0E}">
        <p15:presenceInfo xmlns:p15="http://schemas.microsoft.com/office/powerpoint/2012/main" userId="S::ajagot@uimm.com::2a8f74f4-6250-4d03-bcd0-9ae835483e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8C00"/>
    <a:srgbClr val="1323BD"/>
    <a:srgbClr val="9999FF"/>
    <a:srgbClr val="DF5FB1"/>
    <a:srgbClr val="E167B5"/>
    <a:srgbClr val="0D1885"/>
    <a:srgbClr val="111FA7"/>
    <a:srgbClr val="8C283D"/>
    <a:srgbClr val="85B1C5"/>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6" d="100"/>
          <a:sy n="86" d="100"/>
        </p:scale>
        <p:origin x="126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4B41BA9A-F5B0-4448-909C-5871DF8B94DE}" type="datetimeFigureOut">
              <a:rPr lang="fr-FR" smtClean="0"/>
              <a:t>17/05/2023</a:t>
            </a:fld>
            <a:endParaRPr lang="fr-FR"/>
          </a:p>
        </p:txBody>
      </p:sp>
      <p:sp>
        <p:nvSpPr>
          <p:cNvPr id="4" name="Espace réservé de l'image des diapositives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D8D165A6-8FD8-44FE-B9F2-2297912CCCC2}" type="slidenum">
              <a:rPr lang="fr-FR" smtClean="0"/>
              <a:t>‹N°›</a:t>
            </a:fld>
            <a:endParaRPr lang="fr-FR"/>
          </a:p>
        </p:txBody>
      </p:sp>
    </p:spTree>
    <p:extLst>
      <p:ext uri="{BB962C8B-B14F-4D97-AF65-F5344CB8AC3E}">
        <p14:creationId xmlns:p14="http://schemas.microsoft.com/office/powerpoint/2010/main" val="132156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UVERTURE">
    <p:spTree>
      <p:nvGrpSpPr>
        <p:cNvPr id="1" name=""/>
        <p:cNvGrpSpPr/>
        <p:nvPr/>
      </p:nvGrpSpPr>
      <p:grpSpPr>
        <a:xfrm>
          <a:off x="0" y="0"/>
          <a:ext cx="0" cy="0"/>
          <a:chOff x="0" y="0"/>
          <a:chExt cx="0" cy="0"/>
        </a:xfrm>
      </p:grpSpPr>
      <p:sp>
        <p:nvSpPr>
          <p:cNvPr id="4" name="Rectangle 3"/>
          <p:cNvSpPr/>
          <p:nvPr/>
        </p:nvSpPr>
        <p:spPr>
          <a:xfrm>
            <a:off x="0" y="3438525"/>
            <a:ext cx="9144000" cy="3419475"/>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pic>
        <p:nvPicPr>
          <p:cNvPr id="5" name="Image 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16250" y="2082800"/>
            <a:ext cx="3111500" cy="2714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39750" y="5260631"/>
            <a:ext cx="8064500" cy="492443"/>
          </a:xfrm>
        </p:spPr>
        <p:txBody>
          <a:bodyPr lIns="88900" tIns="38100" rIns="88900" bIns="38100" anchor="b"/>
          <a:lstStyle>
            <a:lvl1pPr marL="0" indent="0" algn="ctr">
              <a:defRPr sz="3000" b="0">
                <a:solidFill>
                  <a:schemeClr val="tx1"/>
                </a:solidFill>
              </a:defRPr>
            </a:lvl1pPr>
          </a:lstStyle>
          <a:p>
            <a:r>
              <a:rPr lang="fr-FR"/>
              <a:t>Modifiez le style du titre</a:t>
            </a:r>
            <a:endParaRPr lang="en-US" dirty="0"/>
          </a:p>
        </p:txBody>
      </p:sp>
      <p:sp>
        <p:nvSpPr>
          <p:cNvPr id="3" name="Subtitle 2"/>
          <p:cNvSpPr>
            <a:spLocks noGrp="1"/>
          </p:cNvSpPr>
          <p:nvPr>
            <p:ph type="subTitle" idx="1"/>
          </p:nvPr>
        </p:nvSpPr>
        <p:spPr>
          <a:xfrm>
            <a:off x="539750" y="5749269"/>
            <a:ext cx="8064500" cy="549187"/>
          </a:xfrm>
        </p:spPr>
        <p:txBody>
          <a:bodyPr>
            <a:normAutofit/>
          </a:bodyPr>
          <a:lstStyle>
            <a:lvl1pPr marL="0" indent="0" algn="ctr">
              <a:buNone/>
              <a:defRPr sz="2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Tree>
    <p:extLst>
      <p:ext uri="{BB962C8B-B14F-4D97-AF65-F5344CB8AC3E}">
        <p14:creationId xmlns:p14="http://schemas.microsoft.com/office/powerpoint/2010/main" val="119141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3" name="Text Placeholder 2"/>
          <p:cNvSpPr>
            <a:spLocks noGrp="1"/>
          </p:cNvSpPr>
          <p:nvPr>
            <p:ph type="body" idx="1"/>
          </p:nvPr>
        </p:nvSpPr>
        <p:spPr>
          <a:xfrm>
            <a:off x="2278742" y="3122384"/>
            <a:ext cx="6325508" cy="2830182"/>
          </a:xfrm>
          <a:noFill/>
        </p:spPr>
        <p:txBody>
          <a:bodyPr numCol="2" spcCol="360000">
            <a:noAutofit/>
          </a:bodyPr>
          <a:lstStyle>
            <a:lvl1pPr marL="361950" indent="-361950">
              <a:spcAft>
                <a:spcPts val="600"/>
              </a:spcAft>
              <a:buFont typeface="+mj-lt"/>
              <a:buAutoNum type="arabicPeriod"/>
              <a:defRPr sz="18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Tree>
    <p:extLst>
      <p:ext uri="{BB962C8B-B14F-4D97-AF65-F5344CB8AC3E}">
        <p14:creationId xmlns:p14="http://schemas.microsoft.com/office/powerpoint/2010/main" val="128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ARTI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5" name="Espace réservé du texte 4"/>
          <p:cNvSpPr>
            <a:spLocks noGrp="1"/>
          </p:cNvSpPr>
          <p:nvPr>
            <p:ph type="body" sz="quarter" idx="10"/>
          </p:nvPr>
        </p:nvSpPr>
        <p:spPr bwMode="auto">
          <a:xfrm>
            <a:off x="2278742" y="3122383"/>
            <a:ext cx="6325508" cy="2973617"/>
          </a:xfrm>
          <a:noFill/>
          <a:ln/>
        </p:spPr>
        <p:txBody>
          <a:bodyPr>
            <a:noAutofit/>
          </a:bodyPr>
          <a:lstStyle>
            <a:lvl1pPr marL="358775" indent="-358775" algn="l">
              <a:lnSpc>
                <a:spcPct val="100000"/>
              </a:lnSpc>
              <a:spcBef>
                <a:spcPts val="0"/>
              </a:spcBef>
              <a:spcAft>
                <a:spcPts val="600"/>
              </a:spcAft>
              <a:buClr>
                <a:schemeClr val="bg1"/>
              </a:buClr>
              <a:buSzPct val="100000"/>
              <a:buFont typeface="+mj-lt"/>
              <a:buAutoNum type="arabicPeriod"/>
              <a:defRPr kumimoji="0" sz="1800" b="0" i="0" u="none" baseline="0">
                <a:solidFill>
                  <a:srgbClr val="FFFFFF"/>
                </a:solidFill>
                <a:latin typeface="Arial" panose="020B0604020202020204" pitchFamily="34" charset="0"/>
              </a:defRPr>
            </a:lvl1pPr>
            <a:lvl2pPr marL="6096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2pPr>
            <a:lvl3pPr marL="968375"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3pPr>
            <a:lvl4pPr marL="1325563"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4pPr>
            <a:lvl5pPr marL="16891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5pPr>
          </a:lstStyle>
          <a:p>
            <a:pPr lvl="0"/>
            <a:r>
              <a:rPr lang="fr-FR"/>
              <a:t>Modifiez les styles du texte du masque</a:t>
            </a:r>
          </a:p>
        </p:txBody>
      </p:sp>
    </p:spTree>
    <p:extLst>
      <p:ext uri="{BB962C8B-B14F-4D97-AF65-F5344CB8AC3E}">
        <p14:creationId xmlns:p14="http://schemas.microsoft.com/office/powerpoint/2010/main" val="22080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SIM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Content Placeholder 2"/>
          <p:cNvSpPr>
            <a:spLocks noGrp="1"/>
          </p:cNvSpPr>
          <p:nvPr>
            <p:ph idx="1"/>
          </p:nvPr>
        </p:nvSpPr>
        <p:spPr/>
        <p:txBody>
          <a:bodyPr/>
          <a:lstStyle>
            <a:lvl1pPr>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3698399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E 1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4127250" cy="4564239"/>
          </a:xfrm>
        </p:spPr>
        <p:txBody>
          <a:bodyPr/>
          <a:lstStyle>
            <a:lvl1pPr marL="0" indent="0">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57246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IMAG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9286875" y="5842000"/>
            <a:ext cx="2206625" cy="1016000"/>
          </a:xfrm>
          <a:prstGeom prst="rect">
            <a:avLst/>
          </a:prstGeom>
          <a:solidFill>
            <a:schemeClr val="tx2"/>
          </a:solidFill>
          <a:ln>
            <a:noFill/>
          </a:ln>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8064250" cy="279803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Espace réservé pour une image  4"/>
          <p:cNvSpPr>
            <a:spLocks noGrp="1"/>
          </p:cNvSpPr>
          <p:nvPr>
            <p:ph type="pic" sz="quarter" idx="10"/>
          </p:nvPr>
        </p:nvSpPr>
        <p:spPr>
          <a:xfrm>
            <a:off x="0" y="4734000"/>
            <a:ext cx="9144000" cy="2124000"/>
          </a:xfrm>
          <a:solidFill>
            <a:schemeClr val="bg1">
              <a:lumMod val="95000"/>
            </a:schemeClr>
          </a:solidFill>
        </p:spPr>
        <p:txBody>
          <a:bodyPr rtlCol="0" anchor="ctr" anchorCtr="1">
            <a:normAutofit/>
          </a:bodyPr>
          <a:lstStyle>
            <a:lvl1pPr algn="ctr">
              <a:defRPr sz="1000"/>
            </a:lvl1pPr>
          </a:lstStyle>
          <a:p>
            <a:pPr lvl="0"/>
            <a:r>
              <a:rPr lang="fr-FR" noProof="0"/>
              <a:t>Cliquez sur l'icône pour ajouter une image</a:t>
            </a:r>
          </a:p>
        </p:txBody>
      </p:sp>
    </p:spTree>
    <p:extLst>
      <p:ext uri="{BB962C8B-B14F-4D97-AF65-F5344CB8AC3E}">
        <p14:creationId xmlns:p14="http://schemas.microsoft.com/office/powerpoint/2010/main" val="1115746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US 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1"/>
            <a:ext cx="8064250" cy="341490"/>
          </a:xfrm>
        </p:spPr>
        <p:txBody>
          <a:bodyPr/>
          <a:lstStyle/>
          <a:p>
            <a:pPr lvl="0"/>
            <a:r>
              <a:rPr lang="fr-FR"/>
              <a:t>Modifiez les styles du texte du masque</a:t>
            </a:r>
          </a:p>
        </p:txBody>
      </p:sp>
    </p:spTree>
    <p:extLst>
      <p:ext uri="{BB962C8B-B14F-4D97-AF65-F5344CB8AC3E}">
        <p14:creationId xmlns:p14="http://schemas.microsoft.com/office/powerpoint/2010/main" val="290786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UEL PLEINE PAGE">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9394825" y="5842000"/>
            <a:ext cx="1954213" cy="10160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8" name="Espace réservé pour une image  7"/>
          <p:cNvSpPr>
            <a:spLocks noGrp="1"/>
          </p:cNvSpPr>
          <p:nvPr>
            <p:ph type="pic" sz="quarter" idx="10"/>
          </p:nvPr>
        </p:nvSpPr>
        <p:spPr>
          <a:xfrm>
            <a:off x="0" y="1358900"/>
            <a:ext cx="9144000" cy="5499100"/>
          </a:xfrm>
          <a:solidFill>
            <a:schemeClr val="bg1">
              <a:lumMod val="95000"/>
            </a:schemeClr>
          </a:solidFill>
        </p:spPr>
        <p:txBody>
          <a:bodyPr rtlCol="0" anchor="ctr" anchorCtr="1">
            <a:noAutofit/>
          </a:bodyPr>
          <a:lstStyle>
            <a:lvl1pPr>
              <a:defRPr sz="1000"/>
            </a:lvl1pPr>
          </a:lstStyle>
          <a:p>
            <a:pPr lvl="0"/>
            <a:r>
              <a:rPr lang="fr-FR" noProof="0"/>
              <a:t>Cliquez sur l'icône pour ajouter une image</a:t>
            </a:r>
          </a:p>
        </p:txBody>
      </p:sp>
    </p:spTree>
    <p:extLst>
      <p:ext uri="{BB962C8B-B14F-4D97-AF65-F5344CB8AC3E}">
        <p14:creationId xmlns:p14="http://schemas.microsoft.com/office/powerpoint/2010/main" val="181199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ERNIERE DE COUVERTURE">
    <p:spTree>
      <p:nvGrpSpPr>
        <p:cNvPr id="1" name=""/>
        <p:cNvGrpSpPr/>
        <p:nvPr/>
      </p:nvGrpSpPr>
      <p:grpSpPr>
        <a:xfrm>
          <a:off x="0" y="0"/>
          <a:ext cx="0" cy="0"/>
          <a:chOff x="0" y="0"/>
          <a:chExt cx="0" cy="0"/>
        </a:xfrm>
      </p:grpSpPr>
      <p:sp>
        <p:nvSpPr>
          <p:cNvPr id="2" name="Rectangle 1"/>
          <p:cNvSpPr/>
          <p:nvPr/>
        </p:nvSpPr>
        <p:spPr>
          <a:xfrm>
            <a:off x="0" y="3403600"/>
            <a:ext cx="9144000" cy="3454400"/>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3" name="Rectangle 7"/>
          <p:cNvSpPr>
            <a:spLocks noChangeArrowheads="1"/>
          </p:cNvSpPr>
          <p:nvPr/>
        </p:nvSpPr>
        <p:spPr bwMode="auto">
          <a:xfrm>
            <a:off x="889000" y="2832100"/>
            <a:ext cx="4572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b="1"/>
              <a:t>UIMM – </a:t>
            </a:r>
            <a:r>
              <a:rPr lang="fr-FR" sz="1200"/>
              <a:t>56 avenue de Wagram</a:t>
            </a:r>
          </a:p>
          <a:p>
            <a:pPr eaLnBrk="1" hangingPunct="1">
              <a:lnSpc>
                <a:spcPts val="1438"/>
              </a:lnSpc>
            </a:pPr>
            <a:r>
              <a:rPr lang="fr-FR" sz="1200"/>
              <a:t>75854 Paris cedex 17</a:t>
            </a:r>
          </a:p>
        </p:txBody>
      </p:sp>
      <p:sp>
        <p:nvSpPr>
          <p:cNvPr id="4" name="Rectangle 8"/>
          <p:cNvSpPr>
            <a:spLocks noChangeArrowheads="1"/>
          </p:cNvSpPr>
          <p:nvPr/>
        </p:nvSpPr>
        <p:spPr bwMode="auto">
          <a:xfrm>
            <a:off x="889000" y="3686175"/>
            <a:ext cx="4572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dirty="0"/>
              <a:t>Tél. 01 40 54 21 04 </a:t>
            </a:r>
          </a:p>
          <a:p>
            <a:pPr eaLnBrk="1" hangingPunct="1">
              <a:lnSpc>
                <a:spcPts val="1438"/>
              </a:lnSpc>
            </a:pPr>
            <a:r>
              <a:rPr lang="fr-FR" sz="1200" dirty="0"/>
              <a:t>e-mail : ajagot@uimm.com</a:t>
            </a:r>
          </a:p>
        </p:txBody>
      </p:sp>
      <p:sp>
        <p:nvSpPr>
          <p:cNvPr id="5" name="Rectangle 11"/>
          <p:cNvSpPr>
            <a:spLocks noChangeArrowheads="1"/>
          </p:cNvSpPr>
          <p:nvPr/>
        </p:nvSpPr>
        <p:spPr bwMode="auto">
          <a:xfrm>
            <a:off x="889000" y="4267200"/>
            <a:ext cx="4572000" cy="420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b="1" dirty="0" err="1"/>
              <a:t>www.uimm.lafabriquedelavenir.fr</a:t>
            </a:r>
            <a:r>
              <a:rPr lang="fr-FR" sz="1200" b="1" dirty="0"/>
              <a:t> </a:t>
            </a:r>
          </a:p>
          <a:p>
            <a:pPr eaLnBrk="1" hangingPunct="1">
              <a:lnSpc>
                <a:spcPts val="1438"/>
              </a:lnSpc>
              <a:spcBef>
                <a:spcPts val="400"/>
              </a:spcBef>
            </a:pPr>
            <a:r>
              <a:rPr lang="fr-FR" sz="1200" b="1" dirty="0"/>
              <a:t>           @</a:t>
            </a:r>
            <a:r>
              <a:rPr lang="fr-FR" sz="1200" b="1" dirty="0" err="1"/>
              <a:t>uimm</a:t>
            </a:r>
            <a:endParaRPr lang="fr-FR" sz="1200" b="1" dirty="0"/>
          </a:p>
        </p:txBody>
      </p:sp>
      <p:pic>
        <p:nvPicPr>
          <p:cNvPr id="6" name="Image 1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112838" y="4498975"/>
            <a:ext cx="204787" cy="20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Imag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81063" y="4497388"/>
            <a:ext cx="204787" cy="206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272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9144000" cy="13684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Placeholder 1"/>
          <p:cNvSpPr>
            <a:spLocks noGrp="1"/>
          </p:cNvSpPr>
          <p:nvPr>
            <p:ph type="title"/>
          </p:nvPr>
        </p:nvSpPr>
        <p:spPr>
          <a:xfrm>
            <a:off x="539750" y="508000"/>
            <a:ext cx="8064500" cy="346075"/>
          </a:xfrm>
          <a:prstGeom prst="rect">
            <a:avLst/>
          </a:prstGeom>
        </p:spPr>
        <p:txBody>
          <a:bodyPr vert="horz" wrap="square" lIns="0" tIns="0" rIns="0" bIns="0" rtlCol="0" anchor="t" anchorCtr="0">
            <a:spAutoFit/>
          </a:bodyPr>
          <a:lstStyle/>
          <a:p>
            <a:r>
              <a:rPr lang="fr-FR"/>
              <a:t>Modifiez le style du titre</a:t>
            </a:r>
            <a:endParaRPr lang="en-US" dirty="0"/>
          </a:p>
        </p:txBody>
      </p:sp>
      <p:sp>
        <p:nvSpPr>
          <p:cNvPr id="1028" name="Text Placeholder 2"/>
          <p:cNvSpPr>
            <a:spLocks noGrp="1" noChangeArrowheads="1"/>
          </p:cNvSpPr>
          <p:nvPr>
            <p:ph type="body" idx="1"/>
          </p:nvPr>
        </p:nvSpPr>
        <p:spPr bwMode="auto">
          <a:xfrm>
            <a:off x="539750" y="1716088"/>
            <a:ext cx="8064500" cy="4564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Rectangle 10"/>
          <p:cNvSpPr/>
          <p:nvPr/>
        </p:nvSpPr>
        <p:spPr>
          <a:xfrm>
            <a:off x="8423275" y="6478588"/>
            <a:ext cx="720725" cy="180975"/>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1030" name="ZoneTexte 13"/>
          <p:cNvSpPr txBox="1">
            <a:spLocks noChangeArrowheads="1"/>
          </p:cNvSpPr>
          <p:nvPr>
            <p:custDataLst>
              <p:tags r:id="rId11"/>
            </p:custDataLst>
          </p:nvPr>
        </p:nvSpPr>
        <p:spPr bwMode="auto">
          <a:xfrm>
            <a:off x="8423275" y="6499225"/>
            <a:ext cx="720725" cy="139700"/>
          </a:xfrm>
          <a:prstGeom prst="rect">
            <a:avLst/>
          </a:prstGeom>
          <a:noFill/>
          <a:ln>
            <a:noFill/>
          </a:ln>
        </p:spPr>
        <p:txBody>
          <a:bodyPr lIns="0" tIns="0" rIns="0" bIns="0" anchor="ct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defRPr/>
            </a:pPr>
            <a:fld id="{F15112E3-6FD7-914F-AE7B-631BF27CFAB5}" type="slidenum">
              <a:rPr lang="fr-FR" sz="900" smtClean="0"/>
              <a:pPr algn="ctr" eaLnBrk="1" hangingPunct="1">
                <a:defRPr/>
              </a:pPr>
              <a:t>‹N°›</a:t>
            </a:fld>
            <a:endParaRPr lang="fr-FR" sz="90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66" r:id="rId4"/>
    <p:sldLayoutId id="2147483767" r:id="rId5"/>
    <p:sldLayoutId id="2147483772" r:id="rId6"/>
    <p:sldLayoutId id="2147483768" r:id="rId7"/>
    <p:sldLayoutId id="2147483773" r:id="rId8"/>
    <p:sldLayoutId id="2147483774" r:id="rId9"/>
  </p:sldLayoutIdLst>
  <p:txStyles>
    <p:titleStyle>
      <a:lvl1pPr algn="l" rtl="0" eaLnBrk="1" fontAlgn="base" hangingPunct="1">
        <a:lnSpc>
          <a:spcPct val="90000"/>
        </a:lnSpc>
        <a:spcBef>
          <a:spcPct val="0"/>
        </a:spcBef>
        <a:spcAft>
          <a:spcPct val="0"/>
        </a:spcAft>
        <a:defRPr sz="2500" b="1" kern="1200" cap="all">
          <a:solidFill>
            <a:schemeClr val="bg1"/>
          </a:solidFill>
          <a:latin typeface="+mj-lt"/>
          <a:ea typeface="MS PGothic" panose="020B0600070205080204" pitchFamily="34" charset="-128"/>
          <a:cs typeface="MS PGothic" charset="0"/>
        </a:defRPr>
      </a:lvl1pPr>
      <a:lvl2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2pPr>
      <a:lvl3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3pPr>
      <a:lvl4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4pPr>
      <a:lvl5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5pPr>
      <a:lvl6pPr marL="4572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9pPr>
    </p:titleStyle>
    <p:bodyStyle>
      <a:lvl1pPr marL="342900" indent="-342900" algn="l" rtl="0" eaLnBrk="1" fontAlgn="base" hangingPunct="1">
        <a:spcBef>
          <a:spcPct val="0"/>
        </a:spcBef>
        <a:spcAft>
          <a:spcPts val="2600"/>
        </a:spcAft>
        <a:defRPr sz="2000" b="1" kern="1200">
          <a:solidFill>
            <a:schemeClr val="tx2"/>
          </a:solidFill>
          <a:latin typeface="+mn-lt"/>
          <a:ea typeface="MS PGothic" panose="020B0600070205080204" pitchFamily="34" charset="-128"/>
          <a:cs typeface="MS PGothic" charset="0"/>
        </a:defRPr>
      </a:lvl1pPr>
      <a:lvl2pPr marL="742950" indent="-285750" algn="l" rtl="0" eaLnBrk="1" fontAlgn="base" hangingPunct="1">
        <a:lnSpc>
          <a:spcPts val="2300"/>
        </a:lnSpc>
        <a:spcBef>
          <a:spcPts val="500"/>
        </a:spcBef>
        <a:spcAft>
          <a:spcPct val="0"/>
        </a:spcAft>
        <a:buClr>
          <a:schemeClr val="accent1"/>
        </a:buClr>
        <a:tabLst>
          <a:tab pos="88900" algn="l"/>
        </a:tabLst>
        <a:defRPr sz="1600" kern="1200">
          <a:solidFill>
            <a:schemeClr val="tx1"/>
          </a:solidFill>
          <a:latin typeface="+mn-lt"/>
          <a:ea typeface="MS PGothic" panose="020B0600070205080204" pitchFamily="34" charset="-128"/>
          <a:cs typeface="MS PGothic" charset="0"/>
        </a:defRPr>
      </a:lvl2pPr>
      <a:lvl3pPr marL="715963" indent="-90488" algn="l" rtl="0" eaLnBrk="1" fontAlgn="base" hangingPunct="1">
        <a:lnSpc>
          <a:spcPct val="120000"/>
        </a:lnSpc>
        <a:spcBef>
          <a:spcPts val="500"/>
        </a:spcBef>
        <a:spcAft>
          <a:spcPct val="0"/>
        </a:spcAft>
        <a:buClr>
          <a:schemeClr val="tx2"/>
        </a:buClr>
        <a:buFont typeface="Arial" charset="0"/>
        <a:buChar char="•"/>
        <a:defRPr sz="1400" kern="1200">
          <a:solidFill>
            <a:schemeClr val="tx1"/>
          </a:solidFill>
          <a:latin typeface="+mn-lt"/>
          <a:ea typeface="MS PGothic" panose="020B0600070205080204" pitchFamily="34" charset="-128"/>
          <a:cs typeface="MS PGothic" charset="0"/>
        </a:defRPr>
      </a:lvl3pPr>
      <a:lvl4pPr marL="1074738" indent="-92075" algn="l" rtl="0" eaLnBrk="1" fontAlgn="base" hangingPunct="1">
        <a:lnSpc>
          <a:spcPct val="120000"/>
        </a:lnSpc>
        <a:spcBef>
          <a:spcPts val="500"/>
        </a:spcBef>
        <a:spcAft>
          <a:spcPct val="0"/>
        </a:spcAft>
        <a:buClr>
          <a:schemeClr val="tx2"/>
        </a:buClr>
        <a:buFont typeface="Arial" charset="0"/>
        <a:buChar char="-"/>
        <a:defRPr sz="1200" kern="1200">
          <a:solidFill>
            <a:schemeClr val="tx1"/>
          </a:solidFill>
          <a:latin typeface="+mn-lt"/>
          <a:ea typeface="MS PGothic" panose="020B0600070205080204" pitchFamily="34" charset="-128"/>
          <a:cs typeface="MS PGothic" charset="0"/>
        </a:defRPr>
      </a:lvl4pPr>
      <a:lvl5pPr marL="1435100" indent="-88900" algn="l" rtl="0" eaLnBrk="1" fontAlgn="base" hangingPunct="1">
        <a:lnSpc>
          <a:spcPct val="120000"/>
        </a:lnSpc>
        <a:spcBef>
          <a:spcPts val="500"/>
        </a:spcBef>
        <a:spcAft>
          <a:spcPct val="0"/>
        </a:spcAft>
        <a:buFont typeface="Arial" charset="0"/>
        <a:buChar char="-"/>
        <a:defRPr sz="12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3"/>
          <p:cNvSpPr>
            <a:spLocks noGrp="1" noChangeArrowheads="1"/>
          </p:cNvSpPr>
          <p:nvPr>
            <p:ph type="ctrTitle"/>
          </p:nvPr>
        </p:nvSpPr>
        <p:spPr bwMode="auto">
          <a:xfrm>
            <a:off x="0" y="5082624"/>
            <a:ext cx="9144000" cy="935641"/>
          </a:xfrm>
        </p:spPr>
        <p:txBody>
          <a:bodyPr numCol="1" compatLnSpc="1">
            <a:prstTxWarp prst="textNoShape">
              <a:avLst/>
            </a:prstTxWarp>
          </a:bodyPr>
          <a:lstStyle/>
          <a:p>
            <a:r>
              <a:rPr lang="fr-FR" sz="3400" cap="none" dirty="0">
                <a:latin typeface="Arial" charset="0"/>
                <a:ea typeface="MS PGothic" charset="0"/>
              </a:rPr>
              <a:t>Point sur l’inflation et les salaires</a:t>
            </a:r>
            <a:br>
              <a:rPr lang="fr-FR" sz="3200" cap="none" dirty="0">
                <a:latin typeface="Arial" charset="0"/>
                <a:ea typeface="MS PGothic" charset="0"/>
              </a:rPr>
            </a:br>
            <a:endParaRPr lang="fr-FR" sz="2800" cap="none" dirty="0">
              <a:latin typeface="Arial" charset="0"/>
              <a:ea typeface="MS PGothic" charset="0"/>
            </a:endParaRPr>
          </a:p>
        </p:txBody>
      </p:sp>
      <p:sp>
        <p:nvSpPr>
          <p:cNvPr id="8195" name="Espace réservé de la date 3"/>
          <p:cNvSpPr txBox="1">
            <a:spLocks noChangeArrowheads="1"/>
          </p:cNvSpPr>
          <p:nvPr/>
        </p:nvSpPr>
        <p:spPr bwMode="auto">
          <a:xfrm>
            <a:off x="539750" y="5618642"/>
            <a:ext cx="8064500" cy="468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450" dirty="0"/>
              <a:t>Avril 2023</a:t>
            </a:r>
          </a:p>
          <a:p>
            <a:pPr algn="ctr" eaLnBrk="1" hangingPunct="1"/>
            <a:r>
              <a:rPr lang="fr-FR" sz="1800" dirty="0"/>
              <a:t> </a:t>
            </a:r>
          </a:p>
        </p:txBody>
      </p:sp>
      <p:sp>
        <p:nvSpPr>
          <p:cNvPr id="4" name="Espace réservé de la date 3">
            <a:extLst>
              <a:ext uri="{FF2B5EF4-FFF2-40B4-BE49-F238E27FC236}">
                <a16:creationId xmlns:a16="http://schemas.microsoft.com/office/drawing/2014/main" id="{2B2B2230-EA14-4FD8-BC35-3FD1805A9230}"/>
              </a:ext>
            </a:extLst>
          </p:cNvPr>
          <p:cNvSpPr txBox="1">
            <a:spLocks noChangeArrowheads="1"/>
          </p:cNvSpPr>
          <p:nvPr/>
        </p:nvSpPr>
        <p:spPr bwMode="auto">
          <a:xfrm>
            <a:off x="3896139" y="6623860"/>
            <a:ext cx="7935016" cy="468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100" dirty="0"/>
              <a:t>Service des études économiques</a:t>
            </a:r>
          </a:p>
          <a:p>
            <a:pPr algn="ctr" eaLnBrk="1" hangingPunct="1"/>
            <a:r>
              <a:rPr lang="fr-FR" sz="1800" dirty="0"/>
              <a:t> </a:t>
            </a:r>
          </a:p>
        </p:txBody>
      </p:sp>
    </p:spTree>
    <p:extLst>
      <p:ext uri="{BB962C8B-B14F-4D97-AF65-F5344CB8AC3E}">
        <p14:creationId xmlns:p14="http://schemas.microsoft.com/office/powerpoint/2010/main" val="109049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500"/>
                                  </p:stCondLst>
                                  <p:childTnLst>
                                    <p:set>
                                      <p:cBhvr>
                                        <p:cTn id="6" dur="1" fill="hold">
                                          <p:stCondLst>
                                            <p:cond delay="0"/>
                                          </p:stCondLst>
                                        </p:cTn>
                                        <p:tgtEl>
                                          <p:spTgt spid="8193"/>
                                        </p:tgtEl>
                                        <p:attrNameLst>
                                          <p:attrName>style.visibility</p:attrName>
                                        </p:attrNameLst>
                                      </p:cBhvr>
                                      <p:to>
                                        <p:strVal val="visible"/>
                                      </p:to>
                                    </p:set>
                                    <p:animEffect transition="in" filter="wipe(left)">
                                      <p:cBhvr>
                                        <p:cTn id="7" dur="1000"/>
                                        <p:tgtEl>
                                          <p:spTgt spid="8193"/>
                                        </p:tgtEl>
                                      </p:cBhvr>
                                    </p:animEffect>
                                  </p:childTnLst>
                                </p:cTn>
                              </p:par>
                            </p:childTnLst>
                          </p:cTn>
                        </p:par>
                        <p:par>
                          <p:cTn id="8" fill="hold">
                            <p:stCondLst>
                              <p:cond delay="1500"/>
                            </p:stCondLst>
                            <p:childTnLst>
                              <p:par>
                                <p:cTn id="9" presetID="22" presetClass="entr" presetSubtype="8" fill="hold" grpId="0" nodeType="afterEffect">
                                  <p:stCondLst>
                                    <p:cond delay="500"/>
                                  </p:stCondLst>
                                  <p:childTnLst>
                                    <p:set>
                                      <p:cBhvr>
                                        <p:cTn id="10" dur="1" fill="hold">
                                          <p:stCondLst>
                                            <p:cond delay="0"/>
                                          </p:stCondLst>
                                        </p:cTn>
                                        <p:tgtEl>
                                          <p:spTgt spid="8195"/>
                                        </p:tgtEl>
                                        <p:attrNameLst>
                                          <p:attrName>style.visibility</p:attrName>
                                        </p:attrNameLst>
                                      </p:cBhvr>
                                      <p:to>
                                        <p:strVal val="visible"/>
                                      </p:to>
                                    </p:set>
                                    <p:animEffect transition="in" filter="wipe(left)">
                                      <p:cBhvr>
                                        <p:cTn id="11" dur="1000"/>
                                        <p:tgtEl>
                                          <p:spTgt spid="8195"/>
                                        </p:tgtEl>
                                      </p:cBhvr>
                                    </p:animEffect>
                                  </p:childTnLst>
                                </p:cTn>
                              </p:par>
                            </p:childTnLst>
                          </p:cTn>
                        </p:par>
                        <p:par>
                          <p:cTn id="12" fill="hold">
                            <p:stCondLst>
                              <p:cond delay="3000"/>
                            </p:stCondLst>
                            <p:childTnLst>
                              <p:par>
                                <p:cTn id="13" presetID="22" presetClass="entr" presetSubtype="8" fill="hold" grpId="0"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P spid="8195"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484" y="516195"/>
            <a:ext cx="9387736" cy="283924"/>
          </a:xfrm>
        </p:spPr>
        <p:txBody>
          <a:bodyPr/>
          <a:lstStyle/>
          <a:p>
            <a:r>
              <a:rPr lang="fr-FR" sz="2050" dirty="0"/>
              <a:t>Relèvement des prix du </a:t>
            </a:r>
            <a:r>
              <a:rPr lang="fr-FR" sz="2050" u="sng" dirty="0"/>
              <a:t>tabac</a:t>
            </a:r>
            <a:r>
              <a:rPr lang="fr-FR" sz="2050" dirty="0"/>
              <a:t> AU 1</a:t>
            </a:r>
            <a:r>
              <a:rPr lang="fr-FR" sz="2050" baseline="30000" dirty="0"/>
              <a:t>er</a:t>
            </a:r>
            <a:r>
              <a:rPr lang="fr-FR" sz="2050" dirty="0"/>
              <a:t> mars</a:t>
            </a:r>
          </a:p>
        </p:txBody>
      </p:sp>
      <p:sp>
        <p:nvSpPr>
          <p:cNvPr id="3" name="Espace réservé du contenu 2"/>
          <p:cNvSpPr>
            <a:spLocks noGrp="1"/>
          </p:cNvSpPr>
          <p:nvPr>
            <p:ph idx="1"/>
          </p:nvPr>
        </p:nvSpPr>
        <p:spPr>
          <a:xfrm>
            <a:off x="512876" y="1601951"/>
            <a:ext cx="8874860" cy="341490"/>
          </a:xfrm>
        </p:spPr>
        <p:txBody>
          <a:bodyPr/>
          <a:lstStyle/>
          <a:p>
            <a:r>
              <a:rPr lang="fr-FR" sz="1800" dirty="0"/>
              <a:t>Indice des prix du tabac</a:t>
            </a:r>
            <a:endParaRPr lang="fr-FR" dirty="0"/>
          </a:p>
        </p:txBody>
      </p:sp>
      <p:sp>
        <p:nvSpPr>
          <p:cNvPr id="5" name="Rectangle 231"/>
          <p:cNvSpPr>
            <a:spLocks noChangeArrowheads="1"/>
          </p:cNvSpPr>
          <p:nvPr/>
        </p:nvSpPr>
        <p:spPr bwMode="auto">
          <a:xfrm>
            <a:off x="7153295" y="6520878"/>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graphique&#10;&#10;Description générée automatiquement">
            <a:extLst>
              <a:ext uri="{FF2B5EF4-FFF2-40B4-BE49-F238E27FC236}">
                <a16:creationId xmlns:a16="http://schemas.microsoft.com/office/drawing/2014/main" id="{2B3E1906-9E24-49DE-9157-E8CA43B1C9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181" y="1943440"/>
            <a:ext cx="8126361" cy="4398365"/>
          </a:xfrm>
          <a:prstGeom prst="rect">
            <a:avLst/>
          </a:prstGeom>
        </p:spPr>
      </p:pic>
      <p:sp>
        <p:nvSpPr>
          <p:cNvPr id="9" name="Rectangle 231">
            <a:extLst>
              <a:ext uri="{FF2B5EF4-FFF2-40B4-BE49-F238E27FC236}">
                <a16:creationId xmlns:a16="http://schemas.microsoft.com/office/drawing/2014/main" id="{F6F948C1-6DAB-B2CA-D70D-D344A196A0D7}"/>
              </a:ext>
            </a:extLst>
          </p:cNvPr>
          <p:cNvSpPr>
            <a:spLocks noChangeArrowheads="1"/>
          </p:cNvSpPr>
          <p:nvPr/>
        </p:nvSpPr>
        <p:spPr bwMode="auto">
          <a:xfrm>
            <a:off x="1420820" y="2205059"/>
            <a:ext cx="20135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3206721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290419"/>
            <a:ext cx="8942145" cy="872547"/>
          </a:xfrm>
        </p:spPr>
        <p:txBody>
          <a:bodyPr/>
          <a:lstStyle/>
          <a:p>
            <a:r>
              <a:rPr lang="fr-FR" sz="2100" dirty="0"/>
              <a:t>le consensus des économistes retient que le chiffre d’inflation d’ensemble pour 2023 serait comparable à celui enregistré en 2022.</a:t>
            </a:r>
          </a:p>
        </p:txBody>
      </p:sp>
      <p:sp>
        <p:nvSpPr>
          <p:cNvPr id="3" name="Espace réservé du contenu 2"/>
          <p:cNvSpPr>
            <a:spLocks noGrp="1"/>
          </p:cNvSpPr>
          <p:nvPr>
            <p:ph idx="1"/>
          </p:nvPr>
        </p:nvSpPr>
        <p:spPr>
          <a:xfrm>
            <a:off x="336425" y="1633246"/>
            <a:ext cx="8874860" cy="341490"/>
          </a:xfrm>
        </p:spPr>
        <p:txBody>
          <a:bodyPr/>
          <a:lstStyle/>
          <a:p>
            <a:r>
              <a:rPr lang="fr-FR" sz="1800" dirty="0"/>
              <a:t>Indice général des prix à la consommation </a:t>
            </a:r>
          </a:p>
          <a:p>
            <a:endParaRPr lang="fr-FR" dirty="0"/>
          </a:p>
        </p:txBody>
      </p:sp>
      <p:sp>
        <p:nvSpPr>
          <p:cNvPr id="5" name="Rectangle 231"/>
          <p:cNvSpPr>
            <a:spLocks noChangeArrowheads="1"/>
          </p:cNvSpPr>
          <p:nvPr/>
        </p:nvSpPr>
        <p:spPr bwMode="auto">
          <a:xfrm>
            <a:off x="7095101" y="6542173"/>
            <a:ext cx="9425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cxnSp>
        <p:nvCxnSpPr>
          <p:cNvPr id="14" name="Connecteur droit avec flèche 13">
            <a:extLst>
              <a:ext uri="{FF2B5EF4-FFF2-40B4-BE49-F238E27FC236}">
                <a16:creationId xmlns:a16="http://schemas.microsoft.com/office/drawing/2014/main" id="{CC236239-40A2-BE98-190C-B9A4838E9358}"/>
              </a:ext>
            </a:extLst>
          </p:cNvPr>
          <p:cNvCxnSpPr>
            <a:cxnSpLocks/>
          </p:cNvCxnSpPr>
          <p:nvPr/>
        </p:nvCxnSpPr>
        <p:spPr>
          <a:xfrm>
            <a:off x="7891772" y="2636023"/>
            <a:ext cx="0" cy="313654"/>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6" name="Image 5" descr="Une image contenant graphique&#10;&#10;Description générée automatiquement">
            <a:extLst>
              <a:ext uri="{FF2B5EF4-FFF2-40B4-BE49-F238E27FC236}">
                <a16:creationId xmlns:a16="http://schemas.microsoft.com/office/drawing/2014/main" id="{739C189D-F6D2-59EA-A49B-B39C811F53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164" y="1974736"/>
            <a:ext cx="7912404" cy="4396567"/>
          </a:xfrm>
          <a:prstGeom prst="rect">
            <a:avLst/>
          </a:prstGeom>
        </p:spPr>
      </p:pic>
      <p:sp>
        <p:nvSpPr>
          <p:cNvPr id="10" name="Rectangle 231">
            <a:extLst>
              <a:ext uri="{FF2B5EF4-FFF2-40B4-BE49-F238E27FC236}">
                <a16:creationId xmlns:a16="http://schemas.microsoft.com/office/drawing/2014/main" id="{55E549FA-B8E6-EF3C-58CB-EF8641905ABF}"/>
              </a:ext>
            </a:extLst>
          </p:cNvPr>
          <p:cNvSpPr>
            <a:spLocks noChangeArrowheads="1"/>
          </p:cNvSpPr>
          <p:nvPr/>
        </p:nvSpPr>
        <p:spPr bwMode="auto">
          <a:xfrm>
            <a:off x="6805013" y="2172327"/>
            <a:ext cx="152274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900" i="1" dirty="0">
                <a:solidFill>
                  <a:schemeClr val="bg1">
                    <a:lumMod val="50000"/>
                  </a:schemeClr>
                </a:solidFill>
                <a:latin typeface="Arial"/>
              </a:rPr>
              <a:t>prévision du Consensus des économistes d’avril 2023</a:t>
            </a:r>
          </a:p>
        </p:txBody>
      </p:sp>
      <p:cxnSp>
        <p:nvCxnSpPr>
          <p:cNvPr id="20" name="Connecteur droit avec flèche 19">
            <a:extLst>
              <a:ext uri="{FF2B5EF4-FFF2-40B4-BE49-F238E27FC236}">
                <a16:creationId xmlns:a16="http://schemas.microsoft.com/office/drawing/2014/main" id="{E356C46C-657C-CADE-06C5-29691818EF40}"/>
              </a:ext>
            </a:extLst>
          </p:cNvPr>
          <p:cNvCxnSpPr>
            <a:cxnSpLocks/>
            <a:stCxn id="10" idx="2"/>
          </p:cNvCxnSpPr>
          <p:nvPr/>
        </p:nvCxnSpPr>
        <p:spPr>
          <a:xfrm>
            <a:off x="7566384" y="2449326"/>
            <a:ext cx="61703" cy="39908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0174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841" y="427014"/>
            <a:ext cx="8942145" cy="581698"/>
          </a:xfrm>
        </p:spPr>
        <p:txBody>
          <a:bodyPr/>
          <a:lstStyle/>
          <a:p>
            <a:r>
              <a:rPr lang="fr-FR" sz="2100" dirty="0"/>
              <a:t>Dans ce contexte, la consommation des français est retombée sur ses niveaux de la fin 2014 (en volume).</a:t>
            </a:r>
          </a:p>
        </p:txBody>
      </p:sp>
      <p:sp>
        <p:nvSpPr>
          <p:cNvPr id="3" name="Espace réservé du contenu 2"/>
          <p:cNvSpPr>
            <a:spLocks noGrp="1"/>
          </p:cNvSpPr>
          <p:nvPr>
            <p:ph idx="1"/>
          </p:nvPr>
        </p:nvSpPr>
        <p:spPr>
          <a:xfrm>
            <a:off x="513829" y="1645065"/>
            <a:ext cx="8630171" cy="341490"/>
          </a:xfrm>
        </p:spPr>
        <p:txBody>
          <a:bodyPr/>
          <a:lstStyle/>
          <a:p>
            <a:r>
              <a:rPr lang="fr-FR" sz="1800" dirty="0"/>
              <a:t>Consommation des ménages en biens*</a:t>
            </a:r>
          </a:p>
          <a:p>
            <a:endParaRPr lang="fr-FR" dirty="0"/>
          </a:p>
        </p:txBody>
      </p:sp>
      <p:sp>
        <p:nvSpPr>
          <p:cNvPr id="5" name="Rectangle 231"/>
          <p:cNvSpPr>
            <a:spLocks noChangeArrowheads="1"/>
          </p:cNvSpPr>
          <p:nvPr/>
        </p:nvSpPr>
        <p:spPr bwMode="auto">
          <a:xfrm>
            <a:off x="7095101" y="6542173"/>
            <a:ext cx="9425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4" name="ZoneTexte 1">
            <a:extLst>
              <a:ext uri="{FF2B5EF4-FFF2-40B4-BE49-F238E27FC236}">
                <a16:creationId xmlns:a16="http://schemas.microsoft.com/office/drawing/2014/main" id="{54810FF5-B3E1-6ABB-64D3-BC85EDEEE3FC}"/>
              </a:ext>
            </a:extLst>
          </p:cNvPr>
          <p:cNvSpPr txBox="1"/>
          <p:nvPr/>
        </p:nvSpPr>
        <p:spPr>
          <a:xfrm>
            <a:off x="671569" y="6300583"/>
            <a:ext cx="7935432" cy="410314"/>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Aft>
                <a:spcPts val="0"/>
              </a:spcAft>
              <a:defRPr/>
            </a:pPr>
            <a:r>
              <a:rPr lang="fr-FR" sz="1000" i="1" dirty="0">
                <a:solidFill>
                  <a:srgbClr val="58595B"/>
                </a:solidFill>
                <a:latin typeface="Arial" panose="020B0604020202020204" pitchFamily="34" charset="0"/>
              </a:rPr>
              <a:t>*</a:t>
            </a:r>
            <a:r>
              <a:rPr lang="fr-FR" sz="900" i="1" dirty="0">
                <a:solidFill>
                  <a:srgbClr val="58595B"/>
                </a:solidFill>
                <a:latin typeface="Arial" panose="020B0604020202020204" pitchFamily="34" charset="0"/>
              </a:rPr>
              <a:t>en 2021, elle représentait 48 % des dépenses totales de consommation des Français.</a:t>
            </a:r>
          </a:p>
        </p:txBody>
      </p:sp>
      <p:pic>
        <p:nvPicPr>
          <p:cNvPr id="10" name="Image 9" descr="Une image contenant graphique&#10;&#10;Description générée automatiquement">
            <a:extLst>
              <a:ext uri="{FF2B5EF4-FFF2-40B4-BE49-F238E27FC236}">
                <a16:creationId xmlns:a16="http://schemas.microsoft.com/office/drawing/2014/main" id="{C9A8E828-46A2-968E-6B76-0FAA18FA2E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569" y="2003761"/>
            <a:ext cx="7764508" cy="4281986"/>
          </a:xfrm>
          <a:prstGeom prst="rect">
            <a:avLst/>
          </a:prstGeom>
        </p:spPr>
      </p:pic>
      <p:sp>
        <p:nvSpPr>
          <p:cNvPr id="11" name="Rectangle 231">
            <a:extLst>
              <a:ext uri="{FF2B5EF4-FFF2-40B4-BE49-F238E27FC236}">
                <a16:creationId xmlns:a16="http://schemas.microsoft.com/office/drawing/2014/main" id="{3D8BF6C0-674B-473C-B4DC-8CF2F37D21F7}"/>
              </a:ext>
            </a:extLst>
          </p:cNvPr>
          <p:cNvSpPr>
            <a:spLocks noChangeArrowheads="1"/>
          </p:cNvSpPr>
          <p:nvPr/>
        </p:nvSpPr>
        <p:spPr bwMode="auto">
          <a:xfrm>
            <a:off x="1278615" y="2223754"/>
            <a:ext cx="355885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janvier 2012 = 100 (moyenne mobile sur 3 mois)</a:t>
            </a:r>
          </a:p>
        </p:txBody>
      </p:sp>
    </p:spTree>
    <p:extLst>
      <p:ext uri="{BB962C8B-B14F-4D97-AF65-F5344CB8AC3E}">
        <p14:creationId xmlns:p14="http://schemas.microsoft.com/office/powerpoint/2010/main" val="427159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408606"/>
            <a:ext cx="8942145" cy="581698"/>
          </a:xfrm>
        </p:spPr>
        <p:txBody>
          <a:bodyPr/>
          <a:lstStyle/>
          <a:p>
            <a:r>
              <a:rPr lang="fr-FR" sz="2100" dirty="0"/>
              <a:t>Le taux d’épargne est reparti à la hausse au second semestre 2022.</a:t>
            </a:r>
          </a:p>
        </p:txBody>
      </p:sp>
      <p:sp>
        <p:nvSpPr>
          <p:cNvPr id="3" name="Espace réservé du contenu 2"/>
          <p:cNvSpPr>
            <a:spLocks noGrp="1"/>
          </p:cNvSpPr>
          <p:nvPr>
            <p:ph idx="1"/>
          </p:nvPr>
        </p:nvSpPr>
        <p:spPr>
          <a:xfrm>
            <a:off x="513829" y="1645065"/>
            <a:ext cx="8630171" cy="341490"/>
          </a:xfrm>
        </p:spPr>
        <p:txBody>
          <a:bodyPr/>
          <a:lstStyle/>
          <a:p>
            <a:r>
              <a:rPr lang="fr-FR" sz="1800" dirty="0"/>
              <a:t>Taux d’épargne des ménages</a:t>
            </a:r>
          </a:p>
          <a:p>
            <a:endParaRPr lang="fr-FR" dirty="0"/>
          </a:p>
        </p:txBody>
      </p:sp>
      <p:sp>
        <p:nvSpPr>
          <p:cNvPr id="5" name="Rectangle 231"/>
          <p:cNvSpPr>
            <a:spLocks noChangeArrowheads="1"/>
          </p:cNvSpPr>
          <p:nvPr/>
        </p:nvSpPr>
        <p:spPr bwMode="auto">
          <a:xfrm>
            <a:off x="7095101" y="6542173"/>
            <a:ext cx="9425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graphique&#10;&#10;Description générée automatiquement">
            <a:extLst>
              <a:ext uri="{FF2B5EF4-FFF2-40B4-BE49-F238E27FC236}">
                <a16:creationId xmlns:a16="http://schemas.microsoft.com/office/drawing/2014/main" id="{D8C3150D-84CF-9E71-0AB3-DE665E8025B9}"/>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8099" y="1986555"/>
            <a:ext cx="7887801" cy="4315633"/>
          </a:xfrm>
          <a:prstGeom prst="rect">
            <a:avLst/>
          </a:prstGeom>
        </p:spPr>
      </p:pic>
      <p:sp>
        <p:nvSpPr>
          <p:cNvPr id="9" name="Rectangle 231">
            <a:extLst>
              <a:ext uri="{FF2B5EF4-FFF2-40B4-BE49-F238E27FC236}">
                <a16:creationId xmlns:a16="http://schemas.microsoft.com/office/drawing/2014/main" id="{2F429395-E618-7446-3E5A-9708EFDE0559}"/>
              </a:ext>
            </a:extLst>
          </p:cNvPr>
          <p:cNvSpPr>
            <a:spLocks noChangeArrowheads="1"/>
          </p:cNvSpPr>
          <p:nvPr/>
        </p:nvSpPr>
        <p:spPr bwMode="auto">
          <a:xfrm>
            <a:off x="1278615" y="2205136"/>
            <a:ext cx="355885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en proportion de l’ensemble de leurs revenus nets*</a:t>
            </a:r>
          </a:p>
        </p:txBody>
      </p:sp>
      <p:sp>
        <p:nvSpPr>
          <p:cNvPr id="12" name="ZoneTexte 1">
            <a:extLst>
              <a:ext uri="{FF2B5EF4-FFF2-40B4-BE49-F238E27FC236}">
                <a16:creationId xmlns:a16="http://schemas.microsoft.com/office/drawing/2014/main" id="{442C5887-C3BF-5252-1332-E59ED77FDC12}"/>
              </a:ext>
            </a:extLst>
          </p:cNvPr>
          <p:cNvSpPr txBox="1"/>
          <p:nvPr/>
        </p:nvSpPr>
        <p:spPr>
          <a:xfrm>
            <a:off x="671569" y="6300583"/>
            <a:ext cx="7935432" cy="410314"/>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Aft>
                <a:spcPts val="0"/>
              </a:spcAft>
              <a:defRPr/>
            </a:pPr>
            <a:r>
              <a:rPr lang="fr-FR" sz="1000" i="1" dirty="0">
                <a:solidFill>
                  <a:srgbClr val="58595B"/>
                </a:solidFill>
                <a:latin typeface="Arial" panose="020B0604020202020204" pitchFamily="34" charset="0"/>
              </a:rPr>
              <a:t>*</a:t>
            </a:r>
            <a:r>
              <a:rPr lang="fr-FR" sz="900" i="1" dirty="0">
                <a:solidFill>
                  <a:srgbClr val="58595B"/>
                </a:solidFill>
                <a:latin typeface="Arial" panose="020B0604020202020204" pitchFamily="34" charset="0"/>
              </a:rPr>
              <a:t>revenus d’activité + revenus du patrimoine + prestations sociales, nets des prélèvements obligatoires </a:t>
            </a:r>
          </a:p>
        </p:txBody>
      </p:sp>
      <p:sp>
        <p:nvSpPr>
          <p:cNvPr id="13" name="Rectangle 231">
            <a:extLst>
              <a:ext uri="{FF2B5EF4-FFF2-40B4-BE49-F238E27FC236}">
                <a16:creationId xmlns:a16="http://schemas.microsoft.com/office/drawing/2014/main" id="{7BF96658-7463-00AA-58D2-51F3703CEA1B}"/>
              </a:ext>
            </a:extLst>
          </p:cNvPr>
          <p:cNvSpPr>
            <a:spLocks noChangeArrowheads="1"/>
          </p:cNvSpPr>
          <p:nvPr/>
        </p:nvSpPr>
        <p:spPr bwMode="auto">
          <a:xfrm>
            <a:off x="4571999" y="4947252"/>
            <a:ext cx="201353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900" b="1" i="1" dirty="0">
                <a:solidFill>
                  <a:schemeClr val="bg1">
                    <a:lumMod val="50000"/>
                  </a:schemeClr>
                </a:solidFill>
                <a:latin typeface="Arial"/>
              </a:rPr>
              <a:t>moyenne 2005-2019 = 14,8%</a:t>
            </a:r>
          </a:p>
        </p:txBody>
      </p:sp>
    </p:spTree>
    <p:extLst>
      <p:ext uri="{BB962C8B-B14F-4D97-AF65-F5344CB8AC3E}">
        <p14:creationId xmlns:p14="http://schemas.microsoft.com/office/powerpoint/2010/main" val="51453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938" y="556962"/>
            <a:ext cx="9009430" cy="290849"/>
          </a:xfrm>
        </p:spPr>
        <p:txBody>
          <a:bodyPr/>
          <a:lstStyle/>
          <a:p>
            <a:r>
              <a:rPr lang="fr-FR" sz="2100" dirty="0"/>
              <a:t>Une accélération du salaire de base bien engagée.</a:t>
            </a:r>
          </a:p>
        </p:txBody>
      </p:sp>
      <p:sp>
        <p:nvSpPr>
          <p:cNvPr id="3" name="Espace réservé du contenu 2"/>
          <p:cNvSpPr>
            <a:spLocks noGrp="1"/>
          </p:cNvSpPr>
          <p:nvPr>
            <p:ph idx="1"/>
          </p:nvPr>
        </p:nvSpPr>
        <p:spPr>
          <a:xfrm>
            <a:off x="0" y="1606225"/>
            <a:ext cx="9009430" cy="341490"/>
          </a:xfrm>
        </p:spPr>
        <p:txBody>
          <a:bodyPr/>
          <a:lstStyle/>
          <a:p>
            <a:r>
              <a:rPr lang="fr-FR" sz="1800" dirty="0"/>
              <a:t>    Salaire mensuel de base dans le secteur privé en France*</a:t>
            </a:r>
          </a:p>
        </p:txBody>
      </p:sp>
      <p:sp>
        <p:nvSpPr>
          <p:cNvPr id="5" name="Rectangle 231"/>
          <p:cNvSpPr>
            <a:spLocks noChangeArrowheads="1"/>
          </p:cNvSpPr>
          <p:nvPr/>
        </p:nvSpPr>
        <p:spPr bwMode="auto">
          <a:xfrm>
            <a:off x="7256007" y="6603459"/>
            <a:ext cx="2558643"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Dares</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a:extLst>
              <a:ext uri="{FF2B5EF4-FFF2-40B4-BE49-F238E27FC236}">
                <a16:creationId xmlns:a16="http://schemas.microsoft.com/office/drawing/2014/main" id="{2C79EFA3-A3E5-95FF-44AD-A9896F2D1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235" y="1947714"/>
            <a:ext cx="8256494" cy="4062475"/>
          </a:xfrm>
          <a:prstGeom prst="rect">
            <a:avLst/>
          </a:prstGeom>
        </p:spPr>
      </p:pic>
      <p:sp>
        <p:nvSpPr>
          <p:cNvPr id="11" name="Rectangle 231">
            <a:extLst>
              <a:ext uri="{FF2B5EF4-FFF2-40B4-BE49-F238E27FC236}">
                <a16:creationId xmlns:a16="http://schemas.microsoft.com/office/drawing/2014/main" id="{5BD852D9-983C-3163-6553-4001E3D7933E}"/>
              </a:ext>
            </a:extLst>
          </p:cNvPr>
          <p:cNvSpPr>
            <a:spLocks noChangeArrowheads="1"/>
          </p:cNvSpPr>
          <p:nvPr/>
        </p:nvSpPr>
        <p:spPr bwMode="auto">
          <a:xfrm>
            <a:off x="1058994" y="2139760"/>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
        <p:nvSpPr>
          <p:cNvPr id="4" name="ZoneTexte 1">
            <a:extLst>
              <a:ext uri="{FF2B5EF4-FFF2-40B4-BE49-F238E27FC236}">
                <a16:creationId xmlns:a16="http://schemas.microsoft.com/office/drawing/2014/main" id="{0B9759C0-AA39-78F3-0559-EB27A2A14FF2}"/>
              </a:ext>
            </a:extLst>
          </p:cNvPr>
          <p:cNvSpPr txBox="1"/>
          <p:nvPr/>
        </p:nvSpPr>
        <p:spPr>
          <a:xfrm>
            <a:off x="599896" y="5982019"/>
            <a:ext cx="8185515" cy="556064"/>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R="0" lvl="0" algn="l" defTabSz="457200" rtl="0" eaLnBrk="0" fontAlgn="base" latinLnBrk="0" hangingPunct="0">
              <a:lnSpc>
                <a:spcPct val="100000"/>
              </a:lnSpc>
              <a:spcBef>
                <a:spcPct val="0"/>
              </a:spcBef>
              <a:spcAft>
                <a:spcPts val="0"/>
              </a:spcAft>
              <a:buClrTx/>
              <a:buSzTx/>
              <a:tabLst/>
              <a:defRPr/>
            </a:pPr>
            <a:r>
              <a:rPr lang="fr-FR" sz="1000" i="1" dirty="0">
                <a:solidFill>
                  <a:srgbClr val="58595B"/>
                </a:solidFill>
                <a:latin typeface="Arial" panose="020B0604020202020204" pitchFamily="34" charset="0"/>
              </a:rPr>
              <a:t>*</a:t>
            </a:r>
            <a:r>
              <a:rPr lang="fr-FR" sz="800" i="1" dirty="0">
                <a:solidFill>
                  <a:srgbClr val="58595B"/>
                </a:solidFill>
                <a:latin typeface="Arial" panose="020B0604020202020204" pitchFamily="34" charset="0"/>
              </a:rPr>
              <a:t>brut et ne comprenant ni les primes ni les heures supplémentaires, le SMB est associé à un poste de travail et à un niveau hiérarchique donnés, donc à qualification constante des salariés (champ : environ 38 000 établissements de 10 salariés et plus interrogés chaque trimestre par la Dares, tous secteurs confondus hors agriculture, administration publique, activités des ménages et activités extraterritoriales). Son montant correspond généralement à celui de la première ligne du bulletin de paye d’un salarié.</a:t>
            </a:r>
          </a:p>
          <a:p>
            <a:pPr marR="0" lvl="0" algn="l" defTabSz="457200" rtl="0" eaLnBrk="0" fontAlgn="base" latinLnBrk="0" hangingPunct="0">
              <a:lnSpc>
                <a:spcPct val="100000"/>
              </a:lnSpc>
              <a:spcBef>
                <a:spcPct val="0"/>
              </a:spcBef>
              <a:spcAft>
                <a:spcPts val="0"/>
              </a:spcAft>
              <a:buClrTx/>
              <a:buSzTx/>
              <a:tabLst/>
              <a:defRPr/>
            </a:pPr>
            <a:r>
              <a:rPr kumimoji="0" lang="fr-FR" sz="800" b="0" i="1" u="sng" strike="noStrike" kern="1200" cap="none" spc="0" normalizeH="0" baseline="0" noProof="0" dirty="0">
                <a:ln>
                  <a:noFill/>
                </a:ln>
                <a:solidFill>
                  <a:srgbClr val="58595B"/>
                </a:solidFill>
                <a:effectLst/>
                <a:uLnTx/>
                <a:uFillTx/>
                <a:latin typeface="Arial" panose="020B0604020202020204" pitchFamily="34" charset="0"/>
                <a:ea typeface="MS PMincho" panose="02020600040205080304" pitchFamily="18" charset="-128"/>
                <a:cs typeface="+mn-cs"/>
              </a:rPr>
              <a:t>A noter</a:t>
            </a:r>
            <a:r>
              <a:rPr kumimoji="0" lang="fr-FR" sz="800" b="0" i="1" strike="noStrike" kern="1200" cap="none" spc="0" normalizeH="0" baseline="0" noProof="0" dirty="0">
                <a:ln>
                  <a:noFill/>
                </a:ln>
                <a:solidFill>
                  <a:srgbClr val="58595B"/>
                </a:solidFill>
                <a:effectLst/>
                <a:uLnTx/>
                <a:uFillTx/>
                <a:latin typeface="Arial" panose="020B0604020202020204" pitchFamily="34" charset="0"/>
                <a:ea typeface="MS PMincho" panose="02020600040205080304" pitchFamily="18" charset="-128"/>
                <a:cs typeface="+mn-cs"/>
              </a:rPr>
              <a:t> </a:t>
            </a:r>
            <a:r>
              <a:rPr kumimoji="0" lang="fr-FR" sz="800" b="0" i="1" u="none" strike="noStrike" kern="1200" cap="none" spc="0" normalizeH="0" baseline="0" noProof="0" dirty="0">
                <a:ln>
                  <a:noFill/>
                </a:ln>
                <a:solidFill>
                  <a:srgbClr val="58595B"/>
                </a:solidFill>
                <a:effectLst/>
                <a:uLnTx/>
                <a:uFillTx/>
                <a:latin typeface="Arial" panose="020B0604020202020204" pitchFamily="34" charset="0"/>
                <a:ea typeface="MS PMincho" panose="02020600040205080304" pitchFamily="18" charset="-128"/>
                <a:cs typeface="+mn-cs"/>
              </a:rPr>
              <a:t>: conséquence du Covid-19, deux ruptures de série sont intervenues aux premiers trimestres 2020 et 2021.</a:t>
            </a:r>
            <a:endParaRPr kumimoji="0" lang="fr-FR" sz="800" b="0" i="0" u="none" strike="noStrike" kern="1200" cap="none" spc="0" normalizeH="0" baseline="0" noProof="0" dirty="0">
              <a:ln>
                <a:noFill/>
              </a:ln>
              <a:solidFill>
                <a:srgbClr val="58595B"/>
              </a:solidFill>
              <a:effectLst/>
              <a:uLnTx/>
              <a:uFillTx/>
              <a:latin typeface="Times New Roman" panose="02020603050405020304" pitchFamily="18" charset="0"/>
              <a:ea typeface="MS PMincho" panose="02020600040205080304" pitchFamily="18" charset="-128"/>
              <a:cs typeface="+mn-cs"/>
            </a:endParaRPr>
          </a:p>
        </p:txBody>
      </p:sp>
    </p:spTree>
    <p:extLst>
      <p:ext uri="{BB962C8B-B14F-4D97-AF65-F5344CB8AC3E}">
        <p14:creationId xmlns:p14="http://schemas.microsoft.com/office/powerpoint/2010/main" val="3298382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841" y="508475"/>
            <a:ext cx="8942145" cy="290849"/>
          </a:xfrm>
        </p:spPr>
        <p:txBody>
          <a:bodyPr/>
          <a:lstStyle/>
          <a:p>
            <a:r>
              <a:rPr lang="fr-FR" sz="2100" dirty="0"/>
              <a:t>Dès le 1</a:t>
            </a:r>
            <a:r>
              <a:rPr lang="fr-FR" sz="2100" baseline="30000" dirty="0"/>
              <a:t>er</a:t>
            </a:r>
            <a:r>
              <a:rPr lang="fr-FR" sz="2100" dirty="0"/>
              <a:t> mai, Le smic sera porté à 11,52 € par heure.</a:t>
            </a:r>
          </a:p>
        </p:txBody>
      </p:sp>
      <p:sp>
        <p:nvSpPr>
          <p:cNvPr id="3" name="Espace réservé du contenu 2"/>
          <p:cNvSpPr>
            <a:spLocks noGrp="1"/>
          </p:cNvSpPr>
          <p:nvPr>
            <p:ph idx="1"/>
          </p:nvPr>
        </p:nvSpPr>
        <p:spPr>
          <a:xfrm>
            <a:off x="513829" y="1645065"/>
            <a:ext cx="8630171" cy="341490"/>
          </a:xfrm>
        </p:spPr>
        <p:txBody>
          <a:bodyPr/>
          <a:lstStyle/>
          <a:p>
            <a:r>
              <a:rPr lang="fr-FR" sz="1800" dirty="0"/>
              <a:t>SMIC horaire brut</a:t>
            </a:r>
          </a:p>
          <a:p>
            <a:endParaRPr lang="fr-FR" dirty="0"/>
          </a:p>
        </p:txBody>
      </p:sp>
      <p:sp>
        <p:nvSpPr>
          <p:cNvPr id="5" name="Rectangle 231"/>
          <p:cNvSpPr>
            <a:spLocks noChangeArrowheads="1"/>
          </p:cNvSpPr>
          <p:nvPr/>
        </p:nvSpPr>
        <p:spPr bwMode="auto">
          <a:xfrm>
            <a:off x="7095101" y="6542173"/>
            <a:ext cx="9425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graphique&#10;&#10;Description générée automatiquement">
            <a:extLst>
              <a:ext uri="{FF2B5EF4-FFF2-40B4-BE49-F238E27FC236}">
                <a16:creationId xmlns:a16="http://schemas.microsoft.com/office/drawing/2014/main" id="{5FAA73E9-D3BC-B5B9-5699-DE84430015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144" y="1986555"/>
            <a:ext cx="7792255" cy="4362970"/>
          </a:xfrm>
          <a:prstGeom prst="rect">
            <a:avLst/>
          </a:prstGeom>
        </p:spPr>
      </p:pic>
      <p:sp>
        <p:nvSpPr>
          <p:cNvPr id="7" name="Rectangle 231">
            <a:extLst>
              <a:ext uri="{FF2B5EF4-FFF2-40B4-BE49-F238E27FC236}">
                <a16:creationId xmlns:a16="http://schemas.microsoft.com/office/drawing/2014/main" id="{BAE267CB-5FF0-363A-51AD-AEEB1830EE0F}"/>
              </a:ext>
            </a:extLst>
          </p:cNvPr>
          <p:cNvSpPr>
            <a:spLocks noChangeArrowheads="1"/>
          </p:cNvSpPr>
          <p:nvPr/>
        </p:nvSpPr>
        <p:spPr bwMode="auto">
          <a:xfrm>
            <a:off x="1399327" y="2203845"/>
            <a:ext cx="20135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en € courants</a:t>
            </a:r>
          </a:p>
        </p:txBody>
      </p:sp>
    </p:spTree>
    <p:extLst>
      <p:ext uri="{BB962C8B-B14F-4D97-AF65-F5344CB8AC3E}">
        <p14:creationId xmlns:p14="http://schemas.microsoft.com/office/powerpoint/2010/main" val="3155487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251606"/>
            <a:ext cx="8942145" cy="872547"/>
          </a:xfrm>
        </p:spPr>
        <p:txBody>
          <a:bodyPr/>
          <a:lstStyle/>
          <a:p>
            <a:r>
              <a:rPr lang="fr-FR" sz="2100" dirty="0"/>
              <a:t>En moyenne annuelle 2022, le salaire moyen par tête a augmenté au rythme de 3,7 % (corrigé de l’activité partielle), tiré par le salaire de base et par… </a:t>
            </a:r>
          </a:p>
        </p:txBody>
      </p:sp>
      <p:sp>
        <p:nvSpPr>
          <p:cNvPr id="3" name="Espace réservé du contenu 2"/>
          <p:cNvSpPr>
            <a:spLocks noGrp="1"/>
          </p:cNvSpPr>
          <p:nvPr>
            <p:ph idx="1"/>
          </p:nvPr>
        </p:nvSpPr>
        <p:spPr>
          <a:xfrm>
            <a:off x="513829" y="1645065"/>
            <a:ext cx="8630171" cy="341490"/>
          </a:xfrm>
        </p:spPr>
        <p:txBody>
          <a:bodyPr/>
          <a:lstStyle/>
          <a:p>
            <a:r>
              <a:rPr lang="fr-FR" sz="1800" dirty="0"/>
              <a:t>Salaire moyen par tête dans les secteurs marchands non agricoles* </a:t>
            </a:r>
            <a:endParaRPr lang="fr-FR" dirty="0"/>
          </a:p>
        </p:txBody>
      </p:sp>
      <p:sp>
        <p:nvSpPr>
          <p:cNvPr id="5" name="Rectangle 231"/>
          <p:cNvSpPr>
            <a:spLocks noChangeArrowheads="1"/>
          </p:cNvSpPr>
          <p:nvPr/>
        </p:nvSpPr>
        <p:spPr bwMode="auto">
          <a:xfrm>
            <a:off x="5791200" y="6569067"/>
            <a:ext cx="230953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Sources : Insee, prévisions </a:t>
            </a:r>
            <a:r>
              <a:rPr lang="fr-FR" altLang="fr-FR" sz="1000" b="1" dirty="0" err="1">
                <a:solidFill>
                  <a:srgbClr val="005677"/>
                </a:solidFill>
                <a:latin typeface="Arial"/>
              </a:rPr>
              <a:t>Rexecode</a:t>
            </a:r>
            <a:r>
              <a:rPr lang="fr-FR" altLang="fr-FR" sz="1000" b="1" dirty="0">
                <a:solidFill>
                  <a:srgbClr val="005677"/>
                </a:solidFill>
                <a:latin typeface="Arial"/>
              </a:rPr>
              <a:t>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4" name="ZoneTexte 1">
            <a:extLst>
              <a:ext uri="{FF2B5EF4-FFF2-40B4-BE49-F238E27FC236}">
                <a16:creationId xmlns:a16="http://schemas.microsoft.com/office/drawing/2014/main" id="{F0179CF1-1941-4FA7-5A0C-0D6E1CE13EA8}"/>
              </a:ext>
            </a:extLst>
          </p:cNvPr>
          <p:cNvSpPr txBox="1"/>
          <p:nvPr/>
        </p:nvSpPr>
        <p:spPr>
          <a:xfrm>
            <a:off x="598967" y="6013003"/>
            <a:ext cx="7935432" cy="556064"/>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Aft>
                <a:spcPts val="0"/>
              </a:spcAft>
              <a:defRPr/>
            </a:pPr>
            <a:r>
              <a:rPr lang="fr-FR" sz="1000" i="1" dirty="0">
                <a:solidFill>
                  <a:srgbClr val="58595B"/>
                </a:solidFill>
                <a:latin typeface="Arial" panose="020B0604020202020204" pitchFamily="34" charset="0"/>
              </a:rPr>
              <a:t>*</a:t>
            </a:r>
            <a:r>
              <a:rPr lang="fr-FR" sz="800" i="1" dirty="0">
                <a:solidFill>
                  <a:srgbClr val="58595B"/>
                </a:solidFill>
                <a:latin typeface="Arial" panose="020B0604020202020204" pitchFamily="34" charset="0"/>
              </a:rPr>
              <a:t>le salaire moyen par tête, qui inclut les primes (comme la PPV) et les heures supplémentaires, est calculé par les comptables nationaux en rapportant la masse salariale aux effectifs ; ici, son évolution est retraitée du recours à l’activité partielle (dont les indemnités sont considérées comme des prestations sociales). En 2022, le salaire moyen aurait grimpé de 3,7 %, selon les estimations de l’institut </a:t>
            </a:r>
            <a:r>
              <a:rPr lang="fr-FR" sz="800" i="1" dirty="0" err="1">
                <a:solidFill>
                  <a:srgbClr val="58595B"/>
                </a:solidFill>
                <a:latin typeface="Arial" panose="020B0604020202020204" pitchFamily="34" charset="0"/>
              </a:rPr>
              <a:t>Rexecode</a:t>
            </a:r>
            <a:r>
              <a:rPr lang="fr-FR" sz="800" i="1" dirty="0">
                <a:solidFill>
                  <a:srgbClr val="58595B"/>
                </a:solidFill>
                <a:latin typeface="Arial" panose="020B0604020202020204" pitchFamily="34" charset="0"/>
              </a:rPr>
              <a:t>.  </a:t>
            </a:r>
            <a:endParaRPr lang="fr-FR" sz="800" i="1" dirty="0">
              <a:latin typeface="Arial" panose="020B0604020202020204" pitchFamily="34" charset="0"/>
              <a:cs typeface="Arial" panose="020B0604020202020204" pitchFamily="34" charset="0"/>
            </a:endParaRPr>
          </a:p>
        </p:txBody>
      </p:sp>
      <p:pic>
        <p:nvPicPr>
          <p:cNvPr id="7" name="Image 6" descr="Une image contenant graphique&#10;&#10;Description générée automatiquement">
            <a:extLst>
              <a:ext uri="{FF2B5EF4-FFF2-40B4-BE49-F238E27FC236}">
                <a16:creationId xmlns:a16="http://schemas.microsoft.com/office/drawing/2014/main" id="{DF5838B1-F45A-AC7C-AE21-833D81DDD304}"/>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98967" y="2046795"/>
            <a:ext cx="7863715" cy="3986452"/>
          </a:xfrm>
          <a:prstGeom prst="rect">
            <a:avLst/>
          </a:prstGeom>
        </p:spPr>
      </p:pic>
      <p:sp>
        <p:nvSpPr>
          <p:cNvPr id="9" name="Rectangle 231">
            <a:extLst>
              <a:ext uri="{FF2B5EF4-FFF2-40B4-BE49-F238E27FC236}">
                <a16:creationId xmlns:a16="http://schemas.microsoft.com/office/drawing/2014/main" id="{A9AB56BF-C2E7-9883-6109-E8BC5B4F6ADC}"/>
              </a:ext>
            </a:extLst>
          </p:cNvPr>
          <p:cNvSpPr>
            <a:spLocks noChangeArrowheads="1"/>
          </p:cNvSpPr>
          <p:nvPr/>
        </p:nvSpPr>
        <p:spPr bwMode="auto">
          <a:xfrm>
            <a:off x="1211069" y="2205136"/>
            <a:ext cx="3235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moyenne annuelle (en € courants)</a:t>
            </a:r>
          </a:p>
        </p:txBody>
      </p:sp>
    </p:spTree>
    <p:extLst>
      <p:ext uri="{BB962C8B-B14F-4D97-AF65-F5344CB8AC3E}">
        <p14:creationId xmlns:p14="http://schemas.microsoft.com/office/powerpoint/2010/main" val="507421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6425" y="236239"/>
            <a:ext cx="8729093" cy="872547"/>
          </a:xfrm>
        </p:spPr>
        <p:txBody>
          <a:bodyPr/>
          <a:lstStyle/>
          <a:p>
            <a:r>
              <a:rPr lang="fr-FR" sz="2100" dirty="0"/>
              <a:t>… la prime PPV : Près de 5,5 millions de salariés du privé en ont bénéficié au second semestre, pour un montant moyen proche de 800 €.</a:t>
            </a:r>
            <a:endParaRPr lang="fr-FR" sz="2100" dirty="0">
              <a:solidFill>
                <a:srgbClr val="FF0000"/>
              </a:solidFill>
            </a:endParaRPr>
          </a:p>
        </p:txBody>
      </p:sp>
      <p:sp>
        <p:nvSpPr>
          <p:cNvPr id="3" name="Espace réservé du contenu 2"/>
          <p:cNvSpPr>
            <a:spLocks noGrp="1"/>
          </p:cNvSpPr>
          <p:nvPr>
            <p:ph idx="1"/>
          </p:nvPr>
        </p:nvSpPr>
        <p:spPr>
          <a:xfrm>
            <a:off x="336425" y="1633246"/>
            <a:ext cx="8874860" cy="341490"/>
          </a:xfrm>
        </p:spPr>
        <p:txBody>
          <a:bodyPr/>
          <a:lstStyle/>
          <a:p>
            <a:r>
              <a:rPr lang="fr-FR" sz="1900" dirty="0"/>
              <a:t>     </a:t>
            </a:r>
            <a:r>
              <a:rPr lang="fr-FR" sz="1800" dirty="0"/>
              <a:t>Montant moyen de la prime de partage de la valeur par grand secteur d’activité entre juillet et décembre 2022</a:t>
            </a:r>
          </a:p>
          <a:p>
            <a:endParaRPr lang="fr-FR" dirty="0"/>
          </a:p>
        </p:txBody>
      </p:sp>
      <p:sp>
        <p:nvSpPr>
          <p:cNvPr id="5" name="Rectangle 231"/>
          <p:cNvSpPr>
            <a:spLocks noChangeArrowheads="1"/>
          </p:cNvSpPr>
          <p:nvPr/>
        </p:nvSpPr>
        <p:spPr bwMode="auto">
          <a:xfrm>
            <a:off x="6964420" y="6628195"/>
            <a:ext cx="94416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Urssaf</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4" name="ZoneTexte 1">
            <a:extLst>
              <a:ext uri="{FF2B5EF4-FFF2-40B4-BE49-F238E27FC236}">
                <a16:creationId xmlns:a16="http://schemas.microsoft.com/office/drawing/2014/main" id="{A3C83819-2D3C-A9F8-77C5-09761ED0B6AD}"/>
              </a:ext>
            </a:extLst>
          </p:cNvPr>
          <p:cNvSpPr txBox="1"/>
          <p:nvPr/>
        </p:nvSpPr>
        <p:spPr>
          <a:xfrm>
            <a:off x="894815" y="6185487"/>
            <a:ext cx="7354369" cy="672513"/>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spcBef>
                <a:spcPts val="0"/>
              </a:spcBef>
            </a:pPr>
            <a:r>
              <a:rPr lang="fr-FR" sz="800" i="1" dirty="0">
                <a:solidFill>
                  <a:srgbClr val="58595B"/>
                </a:solidFill>
                <a:latin typeface="Arial" panose="020B0604020202020204" pitchFamily="34" charset="0"/>
                <a:ea typeface="MS PGothic" panose="020B0600070205080204" pitchFamily="34" charset="-128"/>
              </a:rPr>
              <a:t>*intérimaires compris (tous sont ici comptabilisés dans les services, même s’ils exercent dans un autre secteur). En les excluant, la prime moyenne dans les services atteint 792€.</a:t>
            </a:r>
            <a:endParaRPr kumimoji="0" lang="fr-FR" sz="800" b="0" i="1" u="none" strike="noStrike" kern="1200" cap="none" spc="0" normalizeH="0" baseline="0" noProof="0" dirty="0">
              <a:ln>
                <a:noFill/>
              </a:ln>
              <a:solidFill>
                <a:srgbClr val="58595B"/>
              </a:solidFill>
              <a:effectLst/>
              <a:uLnTx/>
              <a:uFillTx/>
              <a:latin typeface="Times New Roman" panose="02020603050405020304" pitchFamily="18" charset="0"/>
              <a:ea typeface="MS PMincho" panose="02020600040205080304" pitchFamily="18" charset="-128"/>
              <a:cs typeface="+mn-cs"/>
            </a:endParaRPr>
          </a:p>
          <a:p>
            <a:pPr marL="0" marR="0" lvl="0" indent="0" algn="l" defTabSz="457200" rtl="0" eaLnBrk="0" fontAlgn="base" latinLnBrk="0" hangingPunct="0">
              <a:lnSpc>
                <a:spcPct val="100000"/>
              </a:lnSpc>
              <a:spcBef>
                <a:spcPct val="0"/>
              </a:spcBef>
              <a:spcAft>
                <a:spcPts val="0"/>
              </a:spcAft>
              <a:buClrTx/>
              <a:buSzTx/>
              <a:buFontTx/>
              <a:buNone/>
              <a:tabLst/>
              <a:defRPr/>
            </a:pPr>
            <a:r>
              <a:rPr kumimoji="0" lang="fr-FR" sz="1000" b="0" i="0" u="none" strike="noStrike" kern="1200" cap="none" spc="0" normalizeH="0" baseline="0" noProof="0" dirty="0">
                <a:ln>
                  <a:noFill/>
                </a:ln>
                <a:solidFill>
                  <a:srgbClr val="58595B"/>
                </a:solidFill>
                <a:effectLst/>
                <a:uLnTx/>
                <a:uFillTx/>
                <a:latin typeface="Arial" panose="020B0604020202020204" pitchFamily="34" charset="0"/>
                <a:ea typeface="MS PMincho" panose="02020600040205080304" pitchFamily="18" charset="-128"/>
                <a:cs typeface="+mn-cs"/>
              </a:rPr>
              <a:t> </a:t>
            </a:r>
            <a:endParaRPr kumimoji="0" lang="fr-FR" sz="1200" b="0" i="0" u="none" strike="noStrike" kern="1200" cap="none" spc="0" normalizeH="0" baseline="0" noProof="0" dirty="0">
              <a:ln>
                <a:noFill/>
              </a:ln>
              <a:solidFill>
                <a:srgbClr val="58595B"/>
              </a:solidFill>
              <a:effectLst/>
              <a:uLnTx/>
              <a:uFillTx/>
              <a:latin typeface="Times New Roman" panose="02020603050405020304" pitchFamily="18" charset="0"/>
              <a:ea typeface="MS PMincho" panose="02020600040205080304" pitchFamily="18" charset="-128"/>
              <a:cs typeface="+mn-cs"/>
            </a:endParaRPr>
          </a:p>
        </p:txBody>
      </p:sp>
      <p:pic>
        <p:nvPicPr>
          <p:cNvPr id="7" name="Image 6" descr="Une image contenant graphique&#10;&#10;Description générée automatiquement">
            <a:extLst>
              <a:ext uri="{FF2B5EF4-FFF2-40B4-BE49-F238E27FC236}">
                <a16:creationId xmlns:a16="http://schemas.microsoft.com/office/drawing/2014/main" id="{F6C1B3FF-78C4-CD54-7935-0DAD501CF5F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88894" y="2232211"/>
            <a:ext cx="7691718" cy="3953276"/>
          </a:xfrm>
          <a:prstGeom prst="rect">
            <a:avLst/>
          </a:prstGeom>
        </p:spPr>
      </p:pic>
      <p:sp>
        <p:nvSpPr>
          <p:cNvPr id="9" name="Rectangle 231">
            <a:extLst>
              <a:ext uri="{FF2B5EF4-FFF2-40B4-BE49-F238E27FC236}">
                <a16:creationId xmlns:a16="http://schemas.microsoft.com/office/drawing/2014/main" id="{448C27FE-0A1F-1FAC-16CC-6266C1BD54FF}"/>
              </a:ext>
            </a:extLst>
          </p:cNvPr>
          <p:cNvSpPr>
            <a:spLocks noChangeArrowheads="1"/>
          </p:cNvSpPr>
          <p:nvPr/>
        </p:nvSpPr>
        <p:spPr bwMode="auto">
          <a:xfrm>
            <a:off x="1395722" y="2378895"/>
            <a:ext cx="222516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en € par bénéficiaire</a:t>
            </a:r>
          </a:p>
        </p:txBody>
      </p:sp>
    </p:spTree>
    <p:extLst>
      <p:ext uri="{BB962C8B-B14F-4D97-AF65-F5344CB8AC3E}">
        <p14:creationId xmlns:p14="http://schemas.microsoft.com/office/powerpoint/2010/main" val="961588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3465" y="585969"/>
            <a:ext cx="8937820" cy="290849"/>
          </a:xfrm>
        </p:spPr>
        <p:txBody>
          <a:bodyPr/>
          <a:lstStyle/>
          <a:p>
            <a:r>
              <a:rPr lang="fr-FR" sz="2100" dirty="0"/>
              <a:t>29 % des bénéficiaires de la </a:t>
            </a:r>
            <a:r>
              <a:rPr lang="fr-FR" sz="2100" dirty="0" err="1"/>
              <a:t>ppv</a:t>
            </a:r>
            <a:r>
              <a:rPr lang="fr-FR" sz="2100" dirty="0"/>
              <a:t> ont reçu plus de 1 000€.</a:t>
            </a:r>
          </a:p>
        </p:txBody>
      </p:sp>
      <p:sp>
        <p:nvSpPr>
          <p:cNvPr id="3" name="Espace réservé du contenu 2"/>
          <p:cNvSpPr>
            <a:spLocks noGrp="1"/>
          </p:cNvSpPr>
          <p:nvPr>
            <p:ph idx="1"/>
          </p:nvPr>
        </p:nvSpPr>
        <p:spPr>
          <a:xfrm>
            <a:off x="336360" y="1582605"/>
            <a:ext cx="8874860" cy="341490"/>
          </a:xfrm>
        </p:spPr>
        <p:txBody>
          <a:bodyPr/>
          <a:lstStyle/>
          <a:p>
            <a:r>
              <a:rPr lang="fr-FR" sz="1900" dirty="0"/>
              <a:t>     Répartition de la p</a:t>
            </a:r>
            <a:r>
              <a:rPr lang="fr-FR" sz="1800" dirty="0"/>
              <a:t>rime de partage de la valeur par tranche de montant </a:t>
            </a:r>
            <a:br>
              <a:rPr lang="fr-FR" sz="1800" dirty="0"/>
            </a:br>
            <a:r>
              <a:rPr lang="fr-FR" sz="1800" dirty="0"/>
              <a:t>dans le secteur privé entre juillet et décembre 2022</a:t>
            </a:r>
          </a:p>
          <a:p>
            <a:endParaRPr lang="fr-FR" dirty="0"/>
          </a:p>
        </p:txBody>
      </p:sp>
      <p:sp>
        <p:nvSpPr>
          <p:cNvPr id="5" name="Rectangle 231"/>
          <p:cNvSpPr>
            <a:spLocks noChangeArrowheads="1"/>
          </p:cNvSpPr>
          <p:nvPr/>
        </p:nvSpPr>
        <p:spPr bwMode="auto">
          <a:xfrm>
            <a:off x="6242818" y="6573601"/>
            <a:ext cx="94416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Urssaf</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14" name="Image 13" descr="Une image contenant graphique, diagramme circulaire&#10;&#10;Description générée automatiquement">
            <a:extLst>
              <a:ext uri="{FF2B5EF4-FFF2-40B4-BE49-F238E27FC236}">
                <a16:creationId xmlns:a16="http://schemas.microsoft.com/office/drawing/2014/main" id="{188144A1-105F-323C-D48F-1B6B5E21FFC4}"/>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74841" y="2223246"/>
            <a:ext cx="5925377" cy="4241977"/>
          </a:xfrm>
          <a:prstGeom prst="rect">
            <a:avLst/>
          </a:prstGeom>
        </p:spPr>
      </p:pic>
    </p:spTree>
    <p:extLst>
      <p:ext uri="{BB962C8B-B14F-4D97-AF65-F5344CB8AC3E}">
        <p14:creationId xmlns:p14="http://schemas.microsoft.com/office/powerpoint/2010/main" val="4210747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4684" y="389455"/>
            <a:ext cx="8942145" cy="581698"/>
          </a:xfrm>
        </p:spPr>
        <p:txBody>
          <a:bodyPr/>
          <a:lstStyle/>
          <a:p>
            <a:r>
              <a:rPr lang="fr-FR" sz="2100" dirty="0"/>
              <a:t>Entre 2005 et 2022, le salaire moyen par tête s’est accru de 2,1 % l’an. En regard, l’inflation a atteint 1,4 %. </a:t>
            </a:r>
          </a:p>
        </p:txBody>
      </p:sp>
      <p:sp>
        <p:nvSpPr>
          <p:cNvPr id="3" name="Espace réservé du contenu 2"/>
          <p:cNvSpPr>
            <a:spLocks noGrp="1"/>
          </p:cNvSpPr>
          <p:nvPr>
            <p:ph idx="1"/>
          </p:nvPr>
        </p:nvSpPr>
        <p:spPr>
          <a:xfrm>
            <a:off x="325570" y="1583624"/>
            <a:ext cx="8630171" cy="341490"/>
          </a:xfrm>
        </p:spPr>
        <p:txBody>
          <a:bodyPr/>
          <a:lstStyle/>
          <a:p>
            <a:r>
              <a:rPr lang="fr-FR" sz="1800" dirty="0"/>
              <a:t>Salaire moyen par tête dans les secteurs marchands non agricoles et inflation </a:t>
            </a:r>
            <a:endParaRPr lang="fr-FR" dirty="0"/>
          </a:p>
        </p:txBody>
      </p:sp>
      <p:sp>
        <p:nvSpPr>
          <p:cNvPr id="5" name="Rectangle 231"/>
          <p:cNvSpPr>
            <a:spLocks noChangeArrowheads="1"/>
          </p:cNvSpPr>
          <p:nvPr/>
        </p:nvSpPr>
        <p:spPr bwMode="auto">
          <a:xfrm>
            <a:off x="5947619" y="6569067"/>
            <a:ext cx="232435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Sources : Insee, prévisions </a:t>
            </a:r>
            <a:r>
              <a:rPr lang="fr-FR" altLang="fr-FR" sz="1000" b="1" dirty="0" err="1">
                <a:solidFill>
                  <a:srgbClr val="005677"/>
                </a:solidFill>
                <a:latin typeface="Arial"/>
              </a:rPr>
              <a:t>Rexecode</a:t>
            </a:r>
            <a:r>
              <a:rPr lang="fr-FR" altLang="fr-FR" sz="1000" b="1" dirty="0">
                <a:solidFill>
                  <a:srgbClr val="005677"/>
                </a:solidFill>
                <a:latin typeface="Arial"/>
              </a:rPr>
              <a:t>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10" name="Image 9" descr="Une image contenant graphique&#10;&#10;Description générée automatiquement">
            <a:extLst>
              <a:ext uri="{FF2B5EF4-FFF2-40B4-BE49-F238E27FC236}">
                <a16:creationId xmlns:a16="http://schemas.microsoft.com/office/drawing/2014/main" id="{0AFF4013-9241-1BA7-F3BB-D9EDDA406B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829" y="1986555"/>
            <a:ext cx="8128147" cy="4351491"/>
          </a:xfrm>
          <a:prstGeom prst="rect">
            <a:avLst/>
          </a:prstGeom>
        </p:spPr>
      </p:pic>
      <p:sp>
        <p:nvSpPr>
          <p:cNvPr id="11" name="Rectangle 231">
            <a:extLst>
              <a:ext uri="{FF2B5EF4-FFF2-40B4-BE49-F238E27FC236}">
                <a16:creationId xmlns:a16="http://schemas.microsoft.com/office/drawing/2014/main" id="{1FE20168-7A97-5B0A-2B87-ECCFE298A041}"/>
              </a:ext>
            </a:extLst>
          </p:cNvPr>
          <p:cNvSpPr>
            <a:spLocks noChangeArrowheads="1"/>
          </p:cNvSpPr>
          <p:nvPr/>
        </p:nvSpPr>
        <p:spPr bwMode="auto">
          <a:xfrm>
            <a:off x="1148316" y="2174415"/>
            <a:ext cx="323542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2005 = 100</a:t>
            </a:r>
          </a:p>
        </p:txBody>
      </p:sp>
      <p:sp>
        <p:nvSpPr>
          <p:cNvPr id="12" name="Rectangle 231">
            <a:extLst>
              <a:ext uri="{FF2B5EF4-FFF2-40B4-BE49-F238E27FC236}">
                <a16:creationId xmlns:a16="http://schemas.microsoft.com/office/drawing/2014/main" id="{3EA72DB3-BBFD-8CDE-4941-E6121816FC91}"/>
              </a:ext>
            </a:extLst>
          </p:cNvPr>
          <p:cNvSpPr>
            <a:spLocks noChangeArrowheads="1"/>
          </p:cNvSpPr>
          <p:nvPr/>
        </p:nvSpPr>
        <p:spPr bwMode="auto">
          <a:xfrm>
            <a:off x="6300273" y="2756157"/>
            <a:ext cx="222516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b="1" dirty="0">
                <a:solidFill>
                  <a:schemeClr val="accent4">
                    <a:lumMod val="75000"/>
                  </a:schemeClr>
                </a:solidFill>
                <a:latin typeface="Arial"/>
              </a:rPr>
              <a:t>Salaire moyen par tête</a:t>
            </a:r>
          </a:p>
        </p:txBody>
      </p:sp>
      <p:sp>
        <p:nvSpPr>
          <p:cNvPr id="13" name="Rectangle 231">
            <a:extLst>
              <a:ext uri="{FF2B5EF4-FFF2-40B4-BE49-F238E27FC236}">
                <a16:creationId xmlns:a16="http://schemas.microsoft.com/office/drawing/2014/main" id="{A59268D1-1C09-DEED-9934-7C6E270E8814}"/>
              </a:ext>
            </a:extLst>
          </p:cNvPr>
          <p:cNvSpPr>
            <a:spLocks noChangeArrowheads="1"/>
          </p:cNvSpPr>
          <p:nvPr/>
        </p:nvSpPr>
        <p:spPr bwMode="auto">
          <a:xfrm>
            <a:off x="4572000" y="4880794"/>
            <a:ext cx="3074806"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b="1" dirty="0">
                <a:solidFill>
                  <a:schemeClr val="tx2">
                    <a:lumMod val="60000"/>
                    <a:lumOff val="40000"/>
                  </a:schemeClr>
                </a:solidFill>
                <a:latin typeface="Arial"/>
              </a:rPr>
              <a:t>Indice général des prix à la consommation</a:t>
            </a:r>
          </a:p>
        </p:txBody>
      </p:sp>
    </p:spTree>
    <p:extLst>
      <p:ext uri="{BB962C8B-B14F-4D97-AF65-F5344CB8AC3E}">
        <p14:creationId xmlns:p14="http://schemas.microsoft.com/office/powerpoint/2010/main" val="2552212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6035" y="369986"/>
            <a:ext cx="8444553" cy="581698"/>
          </a:xfrm>
        </p:spPr>
        <p:txBody>
          <a:bodyPr/>
          <a:lstStyle/>
          <a:p>
            <a:r>
              <a:rPr lang="fr-FR" sz="2100" dirty="0"/>
              <a:t>Une inflation de 1 % en rythme mensuel en février 2023, puis de presque autant en mars. </a:t>
            </a:r>
          </a:p>
        </p:txBody>
      </p:sp>
      <p:sp>
        <p:nvSpPr>
          <p:cNvPr id="3" name="Espace réservé du contenu 2"/>
          <p:cNvSpPr>
            <a:spLocks noGrp="1"/>
          </p:cNvSpPr>
          <p:nvPr>
            <p:ph idx="1"/>
          </p:nvPr>
        </p:nvSpPr>
        <p:spPr>
          <a:xfrm>
            <a:off x="448434" y="1617817"/>
            <a:ext cx="8942145" cy="341490"/>
          </a:xfrm>
        </p:spPr>
        <p:txBody>
          <a:bodyPr/>
          <a:lstStyle/>
          <a:p>
            <a:r>
              <a:rPr lang="fr-FR" sz="1800" dirty="0"/>
              <a:t>Indice général des prix à la consommation en France (non cvs)</a:t>
            </a:r>
          </a:p>
        </p:txBody>
      </p:sp>
      <p:sp>
        <p:nvSpPr>
          <p:cNvPr id="5" name="Rectangle 231"/>
          <p:cNvSpPr>
            <a:spLocks noChangeArrowheads="1"/>
          </p:cNvSpPr>
          <p:nvPr/>
        </p:nvSpPr>
        <p:spPr bwMode="auto">
          <a:xfrm>
            <a:off x="7118728" y="6502748"/>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9" name="Image 8" descr="Une image contenant graphique&#10;&#10;Description générée automatiquement">
            <a:extLst>
              <a:ext uri="{FF2B5EF4-FFF2-40B4-BE49-F238E27FC236}">
                <a16:creationId xmlns:a16="http://schemas.microsoft.com/office/drawing/2014/main" id="{2D89B9B4-3DCA-2E7C-C0C7-E7AA90D36D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047" y="1959307"/>
            <a:ext cx="7866282" cy="4360811"/>
          </a:xfrm>
          <a:prstGeom prst="rect">
            <a:avLst/>
          </a:prstGeom>
        </p:spPr>
      </p:pic>
      <p:sp>
        <p:nvSpPr>
          <p:cNvPr id="10" name="Rectangle 231">
            <a:extLst>
              <a:ext uri="{FF2B5EF4-FFF2-40B4-BE49-F238E27FC236}">
                <a16:creationId xmlns:a16="http://schemas.microsoft.com/office/drawing/2014/main" id="{9A287C7E-C224-C7F2-CBDC-99CBC283AAEB}"/>
              </a:ext>
            </a:extLst>
          </p:cNvPr>
          <p:cNvSpPr>
            <a:spLocks noChangeArrowheads="1"/>
          </p:cNvSpPr>
          <p:nvPr/>
        </p:nvSpPr>
        <p:spPr bwMode="auto">
          <a:xfrm>
            <a:off x="1404121" y="2141937"/>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mensuelle</a:t>
            </a:r>
          </a:p>
        </p:txBody>
      </p:sp>
    </p:spTree>
    <p:extLst>
      <p:ext uri="{BB962C8B-B14F-4D97-AF65-F5344CB8AC3E}">
        <p14:creationId xmlns:p14="http://schemas.microsoft.com/office/powerpoint/2010/main" val="1123205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3689" y="517833"/>
            <a:ext cx="8596621" cy="290849"/>
          </a:xfrm>
        </p:spPr>
        <p:txBody>
          <a:bodyPr/>
          <a:lstStyle/>
          <a:p>
            <a:r>
              <a:rPr lang="fr-FR" sz="2100" dirty="0"/>
              <a:t>En résumé,</a:t>
            </a:r>
          </a:p>
        </p:txBody>
      </p:sp>
      <p:sp>
        <p:nvSpPr>
          <p:cNvPr id="3" name="Espace réservé du contenu 2"/>
          <p:cNvSpPr>
            <a:spLocks noGrp="1"/>
          </p:cNvSpPr>
          <p:nvPr>
            <p:ph idx="1"/>
          </p:nvPr>
        </p:nvSpPr>
        <p:spPr>
          <a:xfrm>
            <a:off x="109001" y="1673848"/>
            <a:ext cx="8459440" cy="4949046"/>
          </a:xfrm>
        </p:spPr>
        <p:txBody>
          <a:bodyPr/>
          <a:lstStyle/>
          <a:p>
            <a:pPr algn="just"/>
            <a:r>
              <a:rPr lang="fr-FR" sz="1500" dirty="0"/>
              <a:t>→  Le glissement annuel de l’inflation en France a certes ralenti en mars 2023 mais reste significatif : + 5,7 % contre + 5,3 % prévu par l’Insee pour le même mois dans sa dernière note de conjoncture. Il refluerait très progressivement au second semestre.</a:t>
            </a:r>
          </a:p>
          <a:p>
            <a:pPr algn="just"/>
            <a:r>
              <a:rPr lang="fr-FR" sz="1500" dirty="0"/>
              <a:t> →  La hausse des tarifs de l’alimentation continue d’accélérer, contribuant à hauteur de 45 % à l’inflation d’ensemble, alors que ce poste de dépense ne représente que 16 % du panier moyen des Français. A l’inverse, l’avance des prix de l’énergie se tempère et serait provisoirement proche de zéro en juin.</a:t>
            </a:r>
          </a:p>
          <a:p>
            <a:pPr algn="just"/>
            <a:r>
              <a:rPr lang="fr-FR" sz="1500" dirty="0"/>
              <a:t>→  Le Consensus des économistes a revu en hausse de quatre dixièmes de point en un mois sa prévision d’inflation mesurée en moyenne annuelle 2023.</a:t>
            </a:r>
          </a:p>
          <a:p>
            <a:pPr algn="just"/>
            <a:r>
              <a:rPr lang="fr-FR" sz="1500" dirty="0"/>
              <a:t> →  Après celles du 1</a:t>
            </a:r>
            <a:r>
              <a:rPr lang="fr-FR" sz="1500" baseline="30000" dirty="0"/>
              <a:t>er</a:t>
            </a:r>
            <a:r>
              <a:rPr lang="fr-FR" sz="1500" dirty="0"/>
              <a:t> janvier et du 1</a:t>
            </a:r>
            <a:r>
              <a:rPr lang="fr-FR" sz="1500" baseline="30000" dirty="0"/>
              <a:t>er</a:t>
            </a:r>
            <a:r>
              <a:rPr lang="fr-FR" sz="1500" dirty="0"/>
              <a:t> mai 2023, une autre revalorisation du salaire minimum pourrait intervenir à la fin de l’été.</a:t>
            </a:r>
          </a:p>
          <a:p>
            <a:pPr algn="just"/>
            <a:r>
              <a:rPr lang="fr-FR" sz="1500" dirty="0"/>
              <a:t>→  La progression nominale du salaire moyen par tête tel que calculé par les comptables nationaux (incluant les primes) s’établirait 4,6 % en 2023, selon l’institut </a:t>
            </a:r>
            <a:r>
              <a:rPr lang="fr-FR" sz="1500" dirty="0" err="1"/>
              <a:t>Rexecode</a:t>
            </a:r>
            <a:r>
              <a:rPr lang="fr-FR" sz="1500" dirty="0"/>
              <a:t>. De son côté, l’OFCE envisage un chiffre plus élevé (environ + 5,6 %). </a:t>
            </a:r>
          </a:p>
          <a:p>
            <a:pPr algn="just"/>
            <a:endParaRPr lang="fr-FR" sz="1700" dirty="0"/>
          </a:p>
          <a:p>
            <a:pPr algn="just"/>
            <a:endParaRPr lang="fr-FR" sz="1700" dirty="0"/>
          </a:p>
          <a:p>
            <a:pPr algn="just"/>
            <a:endParaRPr lang="fr-FR" sz="1800" dirty="0"/>
          </a:p>
          <a:p>
            <a:pPr algn="just"/>
            <a:endParaRPr lang="fr-FR" sz="1600" dirty="0"/>
          </a:p>
          <a:p>
            <a:pPr algn="just"/>
            <a:endParaRPr lang="fr-FR" sz="1600" dirty="0"/>
          </a:p>
          <a:p>
            <a:pPr algn="just"/>
            <a:endParaRPr lang="fr-FR" sz="1600" dirty="0"/>
          </a:p>
          <a:p>
            <a:pPr algn="just"/>
            <a:endParaRPr lang="fr-FR" dirty="0"/>
          </a:p>
          <a:p>
            <a:pPr algn="just"/>
            <a:r>
              <a:rPr lang="fr-FR" dirty="0"/>
              <a:t>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64638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976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546848"/>
            <a:ext cx="8942145" cy="290849"/>
          </a:xfrm>
        </p:spPr>
        <p:txBody>
          <a:bodyPr/>
          <a:lstStyle/>
          <a:p>
            <a:r>
              <a:rPr lang="fr-FR" sz="2100" dirty="0"/>
              <a:t>Une Décélération modeste sur douze mois</a:t>
            </a:r>
          </a:p>
        </p:txBody>
      </p:sp>
      <p:sp>
        <p:nvSpPr>
          <p:cNvPr id="3" name="Espace réservé du contenu 2"/>
          <p:cNvSpPr>
            <a:spLocks noGrp="1"/>
          </p:cNvSpPr>
          <p:nvPr>
            <p:ph idx="1"/>
          </p:nvPr>
        </p:nvSpPr>
        <p:spPr>
          <a:xfrm>
            <a:off x="336425" y="1633246"/>
            <a:ext cx="8874860" cy="341490"/>
          </a:xfrm>
        </p:spPr>
        <p:txBody>
          <a:bodyPr/>
          <a:lstStyle/>
          <a:p>
            <a:r>
              <a:rPr lang="fr-FR" sz="1800" dirty="0"/>
              <a:t>Indice général des prix à la consommation en France</a:t>
            </a:r>
          </a:p>
          <a:p>
            <a:endParaRPr lang="fr-FR" dirty="0"/>
          </a:p>
        </p:txBody>
      </p:sp>
      <p:sp>
        <p:nvSpPr>
          <p:cNvPr id="5" name="Rectangle 231"/>
          <p:cNvSpPr>
            <a:spLocks noChangeArrowheads="1"/>
          </p:cNvSpPr>
          <p:nvPr/>
        </p:nvSpPr>
        <p:spPr bwMode="auto">
          <a:xfrm>
            <a:off x="7095101" y="6542173"/>
            <a:ext cx="94256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graphique&#10;&#10;Description générée automatiquement">
            <a:extLst>
              <a:ext uri="{FF2B5EF4-FFF2-40B4-BE49-F238E27FC236}">
                <a16:creationId xmlns:a16="http://schemas.microsoft.com/office/drawing/2014/main" id="{6544F8A2-9BB6-F71B-5FED-5125E47C57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776" y="1974736"/>
            <a:ext cx="8023411" cy="4435028"/>
          </a:xfrm>
          <a:prstGeom prst="rect">
            <a:avLst/>
          </a:prstGeom>
        </p:spPr>
      </p:pic>
      <p:sp>
        <p:nvSpPr>
          <p:cNvPr id="10" name="Rectangle 231">
            <a:extLst>
              <a:ext uri="{FF2B5EF4-FFF2-40B4-BE49-F238E27FC236}">
                <a16:creationId xmlns:a16="http://schemas.microsoft.com/office/drawing/2014/main" id="{D3F98E0D-F630-6A29-2DF0-A74E38CC6C0B}"/>
              </a:ext>
            </a:extLst>
          </p:cNvPr>
          <p:cNvSpPr>
            <a:spLocks noChangeArrowheads="1"/>
          </p:cNvSpPr>
          <p:nvPr/>
        </p:nvSpPr>
        <p:spPr bwMode="auto">
          <a:xfrm>
            <a:off x="1162074" y="2146949"/>
            <a:ext cx="658664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3740420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855" y="253594"/>
            <a:ext cx="9009430" cy="872547"/>
          </a:xfrm>
        </p:spPr>
        <p:txBody>
          <a:bodyPr/>
          <a:lstStyle/>
          <a:p>
            <a:r>
              <a:rPr lang="fr-FR" sz="2050" dirty="0"/>
              <a:t>Un tiers des familles de </a:t>
            </a:r>
            <a:r>
              <a:rPr lang="fr-FR" sz="2050" u="sng" dirty="0"/>
              <a:t>produits alimentaires</a:t>
            </a:r>
            <a:r>
              <a:rPr lang="fr-FR" sz="2050" dirty="0"/>
              <a:t> consommés par les français affichent à présent une hausse de leurs prix supérieure à 20 % (hors boissons).</a:t>
            </a:r>
          </a:p>
        </p:txBody>
      </p:sp>
      <p:sp>
        <p:nvSpPr>
          <p:cNvPr id="3" name="Espace réservé du contenu 2"/>
          <p:cNvSpPr>
            <a:spLocks noGrp="1"/>
          </p:cNvSpPr>
          <p:nvPr>
            <p:ph idx="1"/>
          </p:nvPr>
        </p:nvSpPr>
        <p:spPr>
          <a:xfrm>
            <a:off x="201855" y="1618062"/>
            <a:ext cx="8874860" cy="341490"/>
          </a:xfrm>
        </p:spPr>
        <p:txBody>
          <a:bodyPr/>
          <a:lstStyle/>
          <a:p>
            <a:r>
              <a:rPr lang="fr-FR" sz="1800" dirty="0"/>
              <a:t>Composantes du panier de consommation de produits alimentaires en mars 2023 </a:t>
            </a:r>
          </a:p>
          <a:p>
            <a:endParaRPr lang="fr-FR" dirty="0"/>
          </a:p>
        </p:txBody>
      </p:sp>
      <p:sp>
        <p:nvSpPr>
          <p:cNvPr id="5" name="Rectangle 231"/>
          <p:cNvSpPr>
            <a:spLocks noChangeArrowheads="1"/>
          </p:cNvSpPr>
          <p:nvPr/>
        </p:nvSpPr>
        <p:spPr bwMode="auto">
          <a:xfrm>
            <a:off x="6950495" y="6527462"/>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graphique&#10;&#10;Description générée automatiquement">
            <a:extLst>
              <a:ext uri="{FF2B5EF4-FFF2-40B4-BE49-F238E27FC236}">
                <a16:creationId xmlns:a16="http://schemas.microsoft.com/office/drawing/2014/main" id="{E3962E4C-7630-F7F9-3636-4773DB0AF7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777" y="2070847"/>
            <a:ext cx="7860624" cy="4251458"/>
          </a:xfrm>
          <a:prstGeom prst="rect">
            <a:avLst/>
          </a:prstGeom>
        </p:spPr>
      </p:pic>
      <p:sp>
        <p:nvSpPr>
          <p:cNvPr id="10" name="Rectangle 231">
            <a:extLst>
              <a:ext uri="{FF2B5EF4-FFF2-40B4-BE49-F238E27FC236}">
                <a16:creationId xmlns:a16="http://schemas.microsoft.com/office/drawing/2014/main" id="{090B58FC-E423-9AB2-83B8-F19316B29F46}"/>
              </a:ext>
            </a:extLst>
          </p:cNvPr>
          <p:cNvSpPr>
            <a:spLocks noChangeArrowheads="1"/>
          </p:cNvSpPr>
          <p:nvPr/>
        </p:nvSpPr>
        <p:spPr bwMode="auto">
          <a:xfrm>
            <a:off x="2838501" y="2282080"/>
            <a:ext cx="20135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
        <p:nvSpPr>
          <p:cNvPr id="11" name="ZoneTexte 1">
            <a:extLst>
              <a:ext uri="{FF2B5EF4-FFF2-40B4-BE49-F238E27FC236}">
                <a16:creationId xmlns:a16="http://schemas.microsoft.com/office/drawing/2014/main" id="{A289463D-AB0E-05B5-B704-3CE4D4A8DDBC}"/>
              </a:ext>
            </a:extLst>
          </p:cNvPr>
          <p:cNvSpPr txBox="1"/>
          <p:nvPr/>
        </p:nvSpPr>
        <p:spPr>
          <a:xfrm>
            <a:off x="671569" y="6322305"/>
            <a:ext cx="7935432" cy="410314"/>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Aft>
                <a:spcPts val="0"/>
              </a:spcAft>
              <a:defRPr/>
            </a:pPr>
            <a:r>
              <a:rPr lang="fr-FR" sz="1000" i="1" dirty="0">
                <a:solidFill>
                  <a:srgbClr val="58595B"/>
                </a:solidFill>
                <a:latin typeface="Arial" panose="020B0604020202020204" pitchFamily="34" charset="0"/>
              </a:rPr>
              <a:t>*</a:t>
            </a:r>
            <a:r>
              <a:rPr lang="fr-FR" sz="900" i="1" dirty="0">
                <a:solidFill>
                  <a:srgbClr val="58595B"/>
                </a:solidFill>
                <a:latin typeface="Arial" panose="020B0604020202020204" pitchFamily="34" charset="0"/>
              </a:rPr>
              <a:t>et autres céréales</a:t>
            </a:r>
            <a:endParaRPr lang="fr-FR" sz="9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152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570" y="177216"/>
            <a:ext cx="9009430" cy="1107996"/>
          </a:xfrm>
        </p:spPr>
        <p:txBody>
          <a:bodyPr/>
          <a:lstStyle/>
          <a:p>
            <a:r>
              <a:rPr lang="fr-FR" sz="2000" dirty="0"/>
              <a:t>L’augmentation des tarifs de l’alimentation en France devient comparable à celle constatée en zone euro : l’écart ressort à - 0,6 point en mars contre - 4 points entre mai et août 2022.  </a:t>
            </a:r>
          </a:p>
        </p:txBody>
      </p:sp>
      <p:sp>
        <p:nvSpPr>
          <p:cNvPr id="3" name="Espace réservé du contenu 2"/>
          <p:cNvSpPr>
            <a:spLocks noGrp="1"/>
          </p:cNvSpPr>
          <p:nvPr>
            <p:ph idx="1"/>
          </p:nvPr>
        </p:nvSpPr>
        <p:spPr>
          <a:xfrm>
            <a:off x="442515" y="1549238"/>
            <a:ext cx="8634199" cy="410314"/>
          </a:xfrm>
        </p:spPr>
        <p:txBody>
          <a:bodyPr/>
          <a:lstStyle/>
          <a:p>
            <a:r>
              <a:rPr lang="fr-FR" sz="1800" dirty="0"/>
              <a:t>Indice des prix des produits alimentaires en Europe en mars 2023* </a:t>
            </a:r>
          </a:p>
          <a:p>
            <a:endParaRPr lang="fr-FR" dirty="0"/>
          </a:p>
        </p:txBody>
      </p:sp>
      <p:sp>
        <p:nvSpPr>
          <p:cNvPr id="5" name="Rectangle 231"/>
          <p:cNvSpPr>
            <a:spLocks noChangeArrowheads="1"/>
          </p:cNvSpPr>
          <p:nvPr/>
        </p:nvSpPr>
        <p:spPr bwMode="auto">
          <a:xfrm>
            <a:off x="6950495" y="6527462"/>
            <a:ext cx="106599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Eurostat</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4" name="ZoneTexte 1">
            <a:extLst>
              <a:ext uri="{FF2B5EF4-FFF2-40B4-BE49-F238E27FC236}">
                <a16:creationId xmlns:a16="http://schemas.microsoft.com/office/drawing/2014/main" id="{5F07068A-6133-32D7-5D0C-4EA7312F1E7E}"/>
              </a:ext>
            </a:extLst>
          </p:cNvPr>
          <p:cNvSpPr txBox="1"/>
          <p:nvPr/>
        </p:nvSpPr>
        <p:spPr>
          <a:xfrm>
            <a:off x="604283" y="6148071"/>
            <a:ext cx="7935432" cy="410314"/>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Aft>
                <a:spcPts val="0"/>
              </a:spcAft>
              <a:defRPr/>
            </a:pPr>
            <a:r>
              <a:rPr lang="fr-FR" sz="1000" i="1" dirty="0">
                <a:solidFill>
                  <a:srgbClr val="58595B"/>
                </a:solidFill>
                <a:latin typeface="Arial" panose="020B0604020202020204" pitchFamily="34" charset="0"/>
              </a:rPr>
              <a:t>*</a:t>
            </a:r>
            <a:r>
              <a:rPr lang="fr-FR" sz="900" i="1" dirty="0">
                <a:solidFill>
                  <a:srgbClr val="58595B"/>
                </a:solidFill>
                <a:latin typeface="Arial" panose="020B0604020202020204" pitchFamily="34" charset="0"/>
              </a:rPr>
              <a:t>hors boissons alcoolisées, dont le glissement annuel en France s’est établi à 8,1 % au mois de mars. En incluant celles-ci, les prix de l’alimentation y ont, au total, progressé de 15,9 %.</a:t>
            </a:r>
          </a:p>
        </p:txBody>
      </p:sp>
      <p:pic>
        <p:nvPicPr>
          <p:cNvPr id="11" name="Image 10" descr="Une image contenant graphique&#10;&#10;Description générée automatiquement">
            <a:extLst>
              <a:ext uri="{FF2B5EF4-FFF2-40B4-BE49-F238E27FC236}">
                <a16:creationId xmlns:a16="http://schemas.microsoft.com/office/drawing/2014/main" id="{E883D37C-49B9-E46F-F73C-2806FD09D6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165" y="1959552"/>
            <a:ext cx="7773911" cy="4217130"/>
          </a:xfrm>
          <a:prstGeom prst="rect">
            <a:avLst/>
          </a:prstGeom>
        </p:spPr>
      </p:pic>
      <p:sp>
        <p:nvSpPr>
          <p:cNvPr id="12" name="Rectangle 231">
            <a:extLst>
              <a:ext uri="{FF2B5EF4-FFF2-40B4-BE49-F238E27FC236}">
                <a16:creationId xmlns:a16="http://schemas.microsoft.com/office/drawing/2014/main" id="{CFEF5AB8-1EE8-0DED-2D88-285769CA43F5}"/>
              </a:ext>
            </a:extLst>
          </p:cNvPr>
          <p:cNvSpPr>
            <a:spLocks noChangeArrowheads="1"/>
          </p:cNvSpPr>
          <p:nvPr/>
        </p:nvSpPr>
        <p:spPr bwMode="auto">
          <a:xfrm>
            <a:off x="3565230" y="2205136"/>
            <a:ext cx="20135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2769868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6932" y="298432"/>
            <a:ext cx="9009430" cy="872547"/>
          </a:xfrm>
        </p:spPr>
        <p:txBody>
          <a:bodyPr/>
          <a:lstStyle/>
          <a:p>
            <a:r>
              <a:rPr lang="fr-FR" sz="2100" dirty="0"/>
              <a:t>les tarifs des </a:t>
            </a:r>
            <a:r>
              <a:rPr lang="fr-FR" sz="2100" u="sng" dirty="0"/>
              <a:t>biens manufacturés</a:t>
            </a:r>
            <a:r>
              <a:rPr lang="fr-FR" sz="2100" dirty="0"/>
              <a:t> reculaient tendanciellement jusqu’au début 2021. en moyenne, ils </a:t>
            </a:r>
            <a:br>
              <a:rPr lang="fr-FR" sz="2100" dirty="0"/>
            </a:br>
            <a:r>
              <a:rPr lang="fr-FR" sz="2100" dirty="0"/>
              <a:t>se renchérissent désormais de près de 5 % l’an.</a:t>
            </a:r>
          </a:p>
        </p:txBody>
      </p:sp>
      <p:sp>
        <p:nvSpPr>
          <p:cNvPr id="3" name="Espace réservé du contenu 2"/>
          <p:cNvSpPr>
            <a:spLocks noGrp="1"/>
          </p:cNvSpPr>
          <p:nvPr>
            <p:ph idx="1"/>
          </p:nvPr>
        </p:nvSpPr>
        <p:spPr>
          <a:xfrm>
            <a:off x="512876" y="1601951"/>
            <a:ext cx="8874860" cy="341490"/>
          </a:xfrm>
        </p:spPr>
        <p:txBody>
          <a:bodyPr/>
          <a:lstStyle/>
          <a:p>
            <a:r>
              <a:rPr lang="fr-FR" sz="1800" dirty="0"/>
              <a:t>Indices des prix de certains biens manufacturés en France en mars 2023</a:t>
            </a:r>
            <a:endParaRPr lang="fr-FR" dirty="0"/>
          </a:p>
        </p:txBody>
      </p:sp>
      <p:sp>
        <p:nvSpPr>
          <p:cNvPr id="5" name="Rectangle 231"/>
          <p:cNvSpPr>
            <a:spLocks noChangeArrowheads="1"/>
          </p:cNvSpPr>
          <p:nvPr/>
        </p:nvSpPr>
        <p:spPr bwMode="auto">
          <a:xfrm>
            <a:off x="7153295" y="6520878"/>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12" name="Image 11" descr="Une image contenant graphique&#10;&#10;Description générée automatiquement">
            <a:extLst>
              <a:ext uri="{FF2B5EF4-FFF2-40B4-BE49-F238E27FC236}">
                <a16:creationId xmlns:a16="http://schemas.microsoft.com/office/drawing/2014/main" id="{526983A3-2AE2-F88E-EF8D-98347A9B9C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678" y="1943440"/>
            <a:ext cx="7846142" cy="4368869"/>
          </a:xfrm>
          <a:prstGeom prst="rect">
            <a:avLst/>
          </a:prstGeom>
        </p:spPr>
      </p:pic>
      <p:sp>
        <p:nvSpPr>
          <p:cNvPr id="13" name="Rectangle 231">
            <a:extLst>
              <a:ext uri="{FF2B5EF4-FFF2-40B4-BE49-F238E27FC236}">
                <a16:creationId xmlns:a16="http://schemas.microsoft.com/office/drawing/2014/main" id="{C6751485-CDB0-F3E7-7AE9-11FBC1907CDF}"/>
              </a:ext>
            </a:extLst>
          </p:cNvPr>
          <p:cNvSpPr>
            <a:spLocks noChangeArrowheads="1"/>
          </p:cNvSpPr>
          <p:nvPr/>
        </p:nvSpPr>
        <p:spPr bwMode="auto">
          <a:xfrm>
            <a:off x="1278615" y="2716177"/>
            <a:ext cx="20135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3204320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5498" y="155047"/>
            <a:ext cx="9009430" cy="1107996"/>
          </a:xfrm>
        </p:spPr>
        <p:txBody>
          <a:bodyPr/>
          <a:lstStyle/>
          <a:p>
            <a:r>
              <a:rPr lang="fr-FR" sz="2000" dirty="0"/>
              <a:t>L’avance des prix des transports explique près du quart </a:t>
            </a:r>
            <a:br>
              <a:rPr lang="fr-FR" sz="2000" dirty="0"/>
            </a:br>
            <a:r>
              <a:rPr lang="fr-FR" sz="2000" dirty="0"/>
              <a:t>de l’inflation mesurée pour l’</a:t>
            </a:r>
            <a:r>
              <a:rPr lang="fr-FR" sz="2000" u="sng" dirty="0"/>
              <a:t>ensemble des services</a:t>
            </a:r>
            <a:r>
              <a:rPr lang="fr-FR" sz="2000" dirty="0"/>
              <a:t>, alors </a:t>
            </a:r>
            <a:br>
              <a:rPr lang="fr-FR" sz="2000" dirty="0"/>
            </a:br>
            <a:r>
              <a:rPr lang="fr-FR" sz="2000" dirty="0"/>
              <a:t>que ce poste ne représente que 6 % des dépenses consacrées à ces derniers.</a:t>
            </a:r>
          </a:p>
        </p:txBody>
      </p:sp>
      <p:sp>
        <p:nvSpPr>
          <p:cNvPr id="3" name="Espace réservé du contenu 2"/>
          <p:cNvSpPr>
            <a:spLocks noGrp="1"/>
          </p:cNvSpPr>
          <p:nvPr>
            <p:ph idx="1"/>
          </p:nvPr>
        </p:nvSpPr>
        <p:spPr>
          <a:xfrm>
            <a:off x="512876" y="1601951"/>
            <a:ext cx="8874860" cy="341490"/>
          </a:xfrm>
        </p:spPr>
        <p:txBody>
          <a:bodyPr/>
          <a:lstStyle/>
          <a:p>
            <a:r>
              <a:rPr lang="fr-FR" sz="1800" dirty="0"/>
              <a:t>Indices des prix des services de transport en mars 2023…</a:t>
            </a:r>
            <a:endParaRPr lang="fr-FR" dirty="0"/>
          </a:p>
        </p:txBody>
      </p:sp>
      <p:sp>
        <p:nvSpPr>
          <p:cNvPr id="5" name="Rectangle 231"/>
          <p:cNvSpPr>
            <a:spLocks noChangeArrowheads="1"/>
          </p:cNvSpPr>
          <p:nvPr/>
        </p:nvSpPr>
        <p:spPr bwMode="auto">
          <a:xfrm>
            <a:off x="7153295" y="6520878"/>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graphique&#10;&#10;Description générée automatiquement">
            <a:extLst>
              <a:ext uri="{FF2B5EF4-FFF2-40B4-BE49-F238E27FC236}">
                <a16:creationId xmlns:a16="http://schemas.microsoft.com/office/drawing/2014/main" id="{EFAFFFB5-AC46-93DA-4FAE-A85C6D722D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426" y="1943441"/>
            <a:ext cx="7816645" cy="4457359"/>
          </a:xfrm>
          <a:prstGeom prst="rect">
            <a:avLst/>
          </a:prstGeom>
        </p:spPr>
      </p:pic>
      <p:sp>
        <p:nvSpPr>
          <p:cNvPr id="9" name="Rectangle 231">
            <a:extLst>
              <a:ext uri="{FF2B5EF4-FFF2-40B4-BE49-F238E27FC236}">
                <a16:creationId xmlns:a16="http://schemas.microsoft.com/office/drawing/2014/main" id="{9733D80E-5CA2-3B64-728E-A904F7FB7957}"/>
              </a:ext>
            </a:extLst>
          </p:cNvPr>
          <p:cNvSpPr>
            <a:spLocks noChangeArrowheads="1"/>
          </p:cNvSpPr>
          <p:nvPr/>
        </p:nvSpPr>
        <p:spPr bwMode="auto">
          <a:xfrm>
            <a:off x="2785097" y="2136754"/>
            <a:ext cx="20135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3534360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57" y="126050"/>
            <a:ext cx="9009430" cy="1107996"/>
          </a:xfrm>
        </p:spPr>
        <p:txBody>
          <a:bodyPr/>
          <a:lstStyle/>
          <a:p>
            <a:r>
              <a:rPr lang="fr-FR" sz="2000" dirty="0"/>
              <a:t>pour la première fois depuis 2009, Les loyers s’accroissent de 3 %. A l’inverse, les prix des services d’hébergement, qui avaient bondi l’été dernier, affichent une variation </a:t>
            </a:r>
            <a:br>
              <a:rPr lang="fr-FR" sz="2000" dirty="0"/>
            </a:br>
            <a:r>
              <a:rPr lang="fr-FR" sz="2000" dirty="0"/>
              <a:t>tout juste positive en fin de période.</a:t>
            </a:r>
          </a:p>
        </p:txBody>
      </p:sp>
      <p:sp>
        <p:nvSpPr>
          <p:cNvPr id="3" name="Espace réservé du contenu 2"/>
          <p:cNvSpPr>
            <a:spLocks noGrp="1"/>
          </p:cNvSpPr>
          <p:nvPr>
            <p:ph idx="1"/>
          </p:nvPr>
        </p:nvSpPr>
        <p:spPr>
          <a:xfrm>
            <a:off x="512876" y="1601951"/>
            <a:ext cx="8874860" cy="341490"/>
          </a:xfrm>
        </p:spPr>
        <p:txBody>
          <a:bodyPr/>
          <a:lstStyle/>
          <a:p>
            <a:r>
              <a:rPr lang="fr-FR" sz="1800" dirty="0"/>
              <a:t>Indices des prix de certains services</a:t>
            </a:r>
            <a:endParaRPr lang="fr-FR" dirty="0"/>
          </a:p>
        </p:txBody>
      </p:sp>
      <p:sp>
        <p:nvSpPr>
          <p:cNvPr id="5" name="Rectangle 231"/>
          <p:cNvSpPr>
            <a:spLocks noChangeArrowheads="1"/>
          </p:cNvSpPr>
          <p:nvPr/>
        </p:nvSpPr>
        <p:spPr bwMode="auto">
          <a:xfrm>
            <a:off x="7153295" y="6520878"/>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
        <p:nvSpPr>
          <p:cNvPr id="10" name="ZoneTexte 1">
            <a:extLst>
              <a:ext uri="{FF2B5EF4-FFF2-40B4-BE49-F238E27FC236}">
                <a16:creationId xmlns:a16="http://schemas.microsoft.com/office/drawing/2014/main" id="{3F856483-4605-4AED-B93D-254286366653}"/>
              </a:ext>
            </a:extLst>
          </p:cNvPr>
          <p:cNvSpPr txBox="1"/>
          <p:nvPr/>
        </p:nvSpPr>
        <p:spPr>
          <a:xfrm>
            <a:off x="737420" y="6326661"/>
            <a:ext cx="7935432" cy="410314"/>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Aft>
                <a:spcPts val="0"/>
              </a:spcAft>
              <a:defRPr/>
            </a:pPr>
            <a:r>
              <a:rPr lang="fr-FR" sz="1000" i="1" dirty="0">
                <a:solidFill>
                  <a:srgbClr val="58595B"/>
                </a:solidFill>
                <a:latin typeface="Arial" panose="020B0604020202020204" pitchFamily="34" charset="0"/>
              </a:rPr>
              <a:t>*</a:t>
            </a:r>
            <a:r>
              <a:rPr lang="fr-FR" sz="900" i="1" dirty="0">
                <a:solidFill>
                  <a:srgbClr val="58595B"/>
                </a:solidFill>
                <a:latin typeface="Arial" panose="020B0604020202020204" pitchFamily="34" charset="0"/>
              </a:rPr>
              <a:t>y compris eau et enlèvement des ordures ménagères</a:t>
            </a:r>
          </a:p>
        </p:txBody>
      </p:sp>
      <p:pic>
        <p:nvPicPr>
          <p:cNvPr id="7" name="Image 6" descr="Une image contenant graphique&#10;&#10;Description générée automatiquement">
            <a:extLst>
              <a:ext uri="{FF2B5EF4-FFF2-40B4-BE49-F238E27FC236}">
                <a16:creationId xmlns:a16="http://schemas.microsoft.com/office/drawing/2014/main" id="{D6C3BAD4-DA2E-8415-C2AE-B398906F30D8}"/>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72074" y="1943441"/>
            <a:ext cx="7935432" cy="4383220"/>
          </a:xfrm>
          <a:prstGeom prst="rect">
            <a:avLst/>
          </a:prstGeom>
        </p:spPr>
      </p:pic>
      <p:sp>
        <p:nvSpPr>
          <p:cNvPr id="11" name="Rectangle 231">
            <a:extLst>
              <a:ext uri="{FF2B5EF4-FFF2-40B4-BE49-F238E27FC236}">
                <a16:creationId xmlns:a16="http://schemas.microsoft.com/office/drawing/2014/main" id="{C9637DAC-1DFD-210D-7144-C4243AD9B49E}"/>
              </a:ext>
            </a:extLst>
          </p:cNvPr>
          <p:cNvSpPr>
            <a:spLocks noChangeArrowheads="1"/>
          </p:cNvSpPr>
          <p:nvPr/>
        </p:nvSpPr>
        <p:spPr bwMode="auto">
          <a:xfrm>
            <a:off x="1135591" y="2789996"/>
            <a:ext cx="20135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550475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750" y="229183"/>
            <a:ext cx="9009430" cy="941796"/>
          </a:xfrm>
        </p:spPr>
        <p:txBody>
          <a:bodyPr/>
          <a:lstStyle/>
          <a:p>
            <a:r>
              <a:rPr lang="fr-FR" sz="1700" dirty="0"/>
              <a:t>Le glissement annuel des prix de l’</a:t>
            </a:r>
            <a:r>
              <a:rPr lang="fr-FR" sz="1700" u="sng" dirty="0"/>
              <a:t>énergie</a:t>
            </a:r>
            <a:r>
              <a:rPr lang="fr-FR" sz="1700" dirty="0"/>
              <a:t> est retombé à 5 % en mars, contre 15 % les trois mois précédents et 30 % à l’été 2022. Les cours du </a:t>
            </a:r>
            <a:r>
              <a:rPr lang="fr-FR" sz="1700" dirty="0" err="1"/>
              <a:t>brent</a:t>
            </a:r>
            <a:r>
              <a:rPr lang="fr-FR" sz="1700" dirty="0"/>
              <a:t> ont en effet atteint 79 $ par baril en moyenne, soit 33 $ de moins qu’en mars 2022 (mois qui a suivi l’invasion de l’ Ukraine par la </a:t>
            </a:r>
            <a:r>
              <a:rPr lang="fr-FR" sz="1700" dirty="0" err="1"/>
              <a:t>russie</a:t>
            </a:r>
            <a:r>
              <a:rPr lang="fr-FR" sz="1700" dirty="0"/>
              <a:t>).</a:t>
            </a:r>
          </a:p>
        </p:txBody>
      </p:sp>
      <p:sp>
        <p:nvSpPr>
          <p:cNvPr id="3" name="Espace réservé du contenu 2"/>
          <p:cNvSpPr>
            <a:spLocks noGrp="1"/>
          </p:cNvSpPr>
          <p:nvPr>
            <p:ph idx="1"/>
          </p:nvPr>
        </p:nvSpPr>
        <p:spPr>
          <a:xfrm>
            <a:off x="512876" y="1601951"/>
            <a:ext cx="8874860" cy="341490"/>
          </a:xfrm>
        </p:spPr>
        <p:txBody>
          <a:bodyPr/>
          <a:lstStyle/>
          <a:p>
            <a:r>
              <a:rPr lang="fr-FR" sz="1800" dirty="0"/>
              <a:t>Indices des prix des principaux postes de l’énergie en mars 2023 en France</a:t>
            </a:r>
            <a:endParaRPr lang="fr-FR" dirty="0"/>
          </a:p>
        </p:txBody>
      </p:sp>
      <p:sp>
        <p:nvSpPr>
          <p:cNvPr id="5" name="Rectangle 231"/>
          <p:cNvSpPr>
            <a:spLocks noChangeArrowheads="1"/>
          </p:cNvSpPr>
          <p:nvPr/>
        </p:nvSpPr>
        <p:spPr bwMode="auto">
          <a:xfrm>
            <a:off x="7153295" y="6520878"/>
            <a:ext cx="87203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Insee</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graphique&#10;&#10;Description générée automatiquement">
            <a:extLst>
              <a:ext uri="{FF2B5EF4-FFF2-40B4-BE49-F238E27FC236}">
                <a16:creationId xmlns:a16="http://schemas.microsoft.com/office/drawing/2014/main" id="{16287473-956E-F090-8137-6FDBBADDBA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916" y="1943441"/>
            <a:ext cx="7713407" cy="4427861"/>
          </a:xfrm>
          <a:prstGeom prst="rect">
            <a:avLst/>
          </a:prstGeom>
        </p:spPr>
      </p:pic>
      <p:sp>
        <p:nvSpPr>
          <p:cNvPr id="10" name="Rectangle 231">
            <a:extLst>
              <a:ext uri="{FF2B5EF4-FFF2-40B4-BE49-F238E27FC236}">
                <a16:creationId xmlns:a16="http://schemas.microsoft.com/office/drawing/2014/main" id="{6E494E27-2DC0-142A-0F2D-C30D5E7016A7}"/>
              </a:ext>
            </a:extLst>
          </p:cNvPr>
          <p:cNvSpPr>
            <a:spLocks noChangeArrowheads="1"/>
          </p:cNvSpPr>
          <p:nvPr/>
        </p:nvSpPr>
        <p:spPr bwMode="auto">
          <a:xfrm>
            <a:off x="4665465" y="2226211"/>
            <a:ext cx="201353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variation en glissement annuel</a:t>
            </a:r>
          </a:p>
        </p:txBody>
      </p:sp>
    </p:spTree>
    <p:extLst>
      <p:ext uri="{BB962C8B-B14F-4D97-AF65-F5344CB8AC3E}">
        <p14:creationId xmlns:p14="http://schemas.microsoft.com/office/powerpoint/2010/main" val="18992440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ICKYSTYLE" val="page"/>
</p:tagLst>
</file>

<file path=ppt/theme/theme1.xml><?xml version="1.0" encoding="utf-8"?>
<a:theme xmlns:a="http://schemas.openxmlformats.org/drawingml/2006/main" name="modèle présentation_UIMM">
  <a:themeElements>
    <a:clrScheme name="UIMM">
      <a:dk1>
        <a:srgbClr val="58595B"/>
      </a:dk1>
      <a:lt1>
        <a:sysClr val="window" lastClr="FFFFFF"/>
      </a:lt1>
      <a:dk2>
        <a:srgbClr val="005677"/>
      </a:dk2>
      <a:lt2>
        <a:srgbClr val="E2051B"/>
      </a:lt2>
      <a:accent1>
        <a:srgbClr val="5B97B2"/>
      </a:accent1>
      <a:accent2>
        <a:srgbClr val="00A19C"/>
      </a:accent2>
      <a:accent3>
        <a:srgbClr val="FFBC3A"/>
      </a:accent3>
      <a:accent4>
        <a:srgbClr val="F17C0E"/>
      </a:accent4>
      <a:accent5>
        <a:srgbClr val="B41B82"/>
      </a:accent5>
      <a:accent6>
        <a:srgbClr val="7C2250"/>
      </a:accent6>
      <a:hlink>
        <a:srgbClr val="58595B"/>
      </a:hlink>
      <a:folHlink>
        <a:srgbClr val="58595B"/>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3_UIMM_POWERPOINT_TEMPLATE_V2.pot [Mode de compatibilité]" id="{35BDAA13-DE87-4D4A-B9A1-EC8B1BE1C129}" vid="{2264F496-7487-4738-9147-DD3747386E3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modèle présentation_UIMM</Template>
  <TotalTime>45009</TotalTime>
  <Words>1313</Words>
  <Application>Microsoft Office PowerPoint</Application>
  <PresentationFormat>Affichage à l'écran (4:3)</PresentationFormat>
  <Paragraphs>103</Paragraphs>
  <Slides>21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21</vt:i4>
      </vt:variant>
    </vt:vector>
  </HeadingPairs>
  <TitlesOfParts>
    <vt:vector size="25" baseType="lpstr">
      <vt:lpstr>Arial</vt:lpstr>
      <vt:lpstr>Calibri</vt:lpstr>
      <vt:lpstr>Times New Roman</vt:lpstr>
      <vt:lpstr>modèle présentation_UIMM</vt:lpstr>
      <vt:lpstr>Point sur l’inflation et les salaires </vt:lpstr>
      <vt:lpstr>Une inflation de 1 % en rythme mensuel en février 2023, puis de presque autant en mars. </vt:lpstr>
      <vt:lpstr>Une Décélération modeste sur douze mois</vt:lpstr>
      <vt:lpstr>Un tiers des familles de produits alimentaires consommés par les français affichent à présent une hausse de leurs prix supérieure à 20 % (hors boissons).</vt:lpstr>
      <vt:lpstr>L’augmentation des tarifs de l’alimentation en France devient comparable à celle constatée en zone euro : l’écart ressort à - 0,6 point en mars contre - 4 points entre mai et août 2022.  </vt:lpstr>
      <vt:lpstr>les tarifs des biens manufacturés reculaient tendanciellement jusqu’au début 2021. en moyenne, ils  se renchérissent désormais de près de 5 % l’an.</vt:lpstr>
      <vt:lpstr>L’avance des prix des transports explique près du quart  de l’inflation mesurée pour l’ensemble des services, alors  que ce poste ne représente que 6 % des dépenses consacrées à ces derniers.</vt:lpstr>
      <vt:lpstr>pour la première fois depuis 2009, Les loyers s’accroissent de 3 %. A l’inverse, les prix des services d’hébergement, qui avaient bondi l’été dernier, affichent une variation  tout juste positive en fin de période.</vt:lpstr>
      <vt:lpstr>Le glissement annuel des prix de l’énergie est retombé à 5 % en mars, contre 15 % les trois mois précédents et 30 % à l’été 2022. Les cours du brent ont en effet atteint 79 $ par baril en moyenne, soit 33 $ de moins qu’en mars 2022 (mois qui a suivi l’invasion de l’ Ukraine par la russie).</vt:lpstr>
      <vt:lpstr>Relèvement des prix du tabac AU 1er mars</vt:lpstr>
      <vt:lpstr>le consensus des économistes retient que le chiffre d’inflation d’ensemble pour 2023 serait comparable à celui enregistré en 2022.</vt:lpstr>
      <vt:lpstr>Dans ce contexte, la consommation des français est retombée sur ses niveaux de la fin 2014 (en volume).</vt:lpstr>
      <vt:lpstr>Le taux d’épargne est reparti à la hausse au second semestre 2022.</vt:lpstr>
      <vt:lpstr>Une accélération du salaire de base bien engagée.</vt:lpstr>
      <vt:lpstr>Dès le 1er mai, Le smic sera porté à 11,52 € par heure.</vt:lpstr>
      <vt:lpstr>En moyenne annuelle 2022, le salaire moyen par tête a augmenté au rythme de 3,7 % (corrigé de l’activité partielle), tiré par le salaire de base et par… </vt:lpstr>
      <vt:lpstr>… la prime PPV : Près de 5,5 millions de salariés du privé en ont bénéficié au second semestre, pour un montant moyen proche de 800 €.</vt:lpstr>
      <vt:lpstr>29 % des bénéficiaires de la ppv ont reçu plus de 1 000€.</vt:lpstr>
      <vt:lpstr>Entre 2005 et 2022, le salaire moyen par tête s’est accru de 2,1 % l’an. En regard, l’inflation a atteint 1,4 %. </vt:lpstr>
      <vt:lpstr>En résumé,</vt:lpstr>
      <vt:lpstr>Présentation PowerPoint</vt:lpstr>
    </vt:vector>
  </TitlesOfParts>
  <Manager/>
  <Company>ADASE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subject/>
  <dc:creator>YADDADEN Clotilde</dc:creator>
  <cp:keywords/>
  <dc:description/>
  <cp:lastModifiedBy>PERAUD Mathieu</cp:lastModifiedBy>
  <cp:revision>1453</cp:revision>
  <cp:lastPrinted>2022-07-08T07:37:35Z</cp:lastPrinted>
  <dcterms:created xsi:type="dcterms:W3CDTF">2019-06-07T08:44:45Z</dcterms:created>
  <dcterms:modified xsi:type="dcterms:W3CDTF">2023-05-17T16:54:35Z</dcterms:modified>
  <cp:category/>
</cp:coreProperties>
</file>