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67" r:id="rId2"/>
    <p:sldId id="2206" r:id="rId3"/>
    <p:sldId id="2205" r:id="rId4"/>
    <p:sldId id="2207" r:id="rId5"/>
    <p:sldId id="2193" r:id="rId6"/>
    <p:sldId id="2202" r:id="rId7"/>
    <p:sldId id="472" r:id="rId8"/>
    <p:sldId id="2185" r:id="rId9"/>
    <p:sldId id="2204" r:id="rId10"/>
    <p:sldId id="2243" r:id="rId11"/>
    <p:sldId id="268" r:id="rId12"/>
  </p:sldIdLst>
  <p:sldSz cx="9144000" cy="6858000" type="screen4x3"/>
  <p:notesSz cx="6797675" cy="9872663"/>
  <p:defaultTextStyle>
    <a:defPPr>
      <a:defRPr lang="en-US"/>
    </a:defPPr>
    <a:lvl1pPr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1pPr>
    <a:lvl2pPr marL="4572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2pPr>
    <a:lvl3pPr marL="9144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3pPr>
    <a:lvl4pPr marL="13716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4pPr>
    <a:lvl5pPr marL="18288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5pPr>
    <a:lvl6pPr marL="2286000" algn="l" defTabSz="457200" rtl="0" eaLnBrk="1" latinLnBrk="0" hangingPunct="1">
      <a:defRPr sz="2400" kern="1200">
        <a:solidFill>
          <a:schemeClr val="tx1"/>
        </a:solidFill>
        <a:latin typeface="Arial" charset="0"/>
        <a:ea typeface="MS PGothic" charset="0"/>
        <a:cs typeface="MS PGothic" charset="0"/>
      </a:defRPr>
    </a:lvl6pPr>
    <a:lvl7pPr marL="2743200" algn="l" defTabSz="457200" rtl="0" eaLnBrk="1" latinLnBrk="0" hangingPunct="1">
      <a:defRPr sz="2400" kern="1200">
        <a:solidFill>
          <a:schemeClr val="tx1"/>
        </a:solidFill>
        <a:latin typeface="Arial" charset="0"/>
        <a:ea typeface="MS PGothic" charset="0"/>
        <a:cs typeface="MS PGothic" charset="0"/>
      </a:defRPr>
    </a:lvl7pPr>
    <a:lvl8pPr marL="3200400" algn="l" defTabSz="457200" rtl="0" eaLnBrk="1" latinLnBrk="0" hangingPunct="1">
      <a:defRPr sz="2400" kern="1200">
        <a:solidFill>
          <a:schemeClr val="tx1"/>
        </a:solidFill>
        <a:latin typeface="Arial" charset="0"/>
        <a:ea typeface="MS PGothic" charset="0"/>
        <a:cs typeface="MS PGothic" charset="0"/>
      </a:defRPr>
    </a:lvl8pPr>
    <a:lvl9pPr marL="3657600" algn="l" defTabSz="457200" rtl="0" eaLnBrk="1" latinLnBrk="0" hangingPunct="1">
      <a:defRPr sz="2400" kern="1200">
        <a:solidFill>
          <a:schemeClr val="tx1"/>
        </a:solidFill>
        <a:latin typeface="Arial" charset="0"/>
        <a:ea typeface="MS PGothic" charset="0"/>
        <a:cs typeface="MS PGothic" charset="0"/>
      </a:defRPr>
    </a:lvl9pPr>
  </p:defaultTextStyle>
  <p:extLst>
    <p:ext uri="{521415D9-36F7-43E2-AB2F-B90AF26B5E84}">
      <p14:sectionLst xmlns:p14="http://schemas.microsoft.com/office/powerpoint/2010/main">
        <p14:section name="Section par défaut" id="{7940F68B-CB7D-417E-966D-786FC90525DB}">
          <p14:sldIdLst>
            <p14:sldId id="367"/>
            <p14:sldId id="2206"/>
            <p14:sldId id="2205"/>
            <p14:sldId id="2207"/>
          </p14:sldIdLst>
        </p14:section>
        <p14:section name="Section sans titre" id="{D0C21EC8-F1B2-4FF5-A626-893AC3938838}">
          <p14:sldIdLst>
            <p14:sldId id="2193"/>
            <p14:sldId id="2202"/>
            <p14:sldId id="472"/>
            <p14:sldId id="2185"/>
            <p14:sldId id="2204"/>
            <p14:sldId id="2243"/>
            <p14:sldId id="26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GOT Alexandre" initials="JA" lastIdx="1" clrIdx="0">
    <p:extLst>
      <p:ext uri="{19B8F6BF-5375-455C-9EA6-DF929625EA0E}">
        <p15:presenceInfo xmlns:p15="http://schemas.microsoft.com/office/powerpoint/2012/main" userId="S::ajagot@uimm.com::2a8f74f4-6250-4d03-bcd0-9ae835483e6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993300"/>
    <a:srgbClr val="6B8947"/>
    <a:srgbClr val="85B1C5"/>
    <a:srgbClr val="1323BD"/>
    <a:srgbClr val="FF9900"/>
    <a:srgbClr val="5A8B35"/>
    <a:srgbClr val="FFCC00"/>
    <a:srgbClr val="FFFF00"/>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249" autoAdjust="0"/>
  </p:normalViewPr>
  <p:slideViewPr>
    <p:cSldViewPr snapToGrid="0" showGuides="1">
      <p:cViewPr varScale="1">
        <p:scale>
          <a:sx n="81" d="100"/>
          <a:sy n="81" d="100"/>
        </p:scale>
        <p:origin x="1526" y="53"/>
      </p:cViewPr>
      <p:guideLst>
        <p:guide orient="horz" pos="2160"/>
        <p:guide pos="2880"/>
      </p:guideLst>
    </p:cSldViewPr>
  </p:slideViewPr>
  <p:outlineViewPr>
    <p:cViewPr>
      <p:scale>
        <a:sx n="33" d="100"/>
        <a:sy n="33" d="100"/>
      </p:scale>
      <p:origin x="0" y="-6114"/>
    </p:cViewPr>
  </p:outlineViewPr>
  <p:notesTextViewPr>
    <p:cViewPr>
      <p:scale>
        <a:sx n="100" d="100"/>
        <a:sy n="100" d="100"/>
      </p:scale>
      <p:origin x="0" y="0"/>
    </p:cViewPr>
  </p:notesTextViewPr>
  <p:sorterViewPr>
    <p:cViewPr varScale="1">
      <p:scale>
        <a:sx n="100" d="100"/>
        <a:sy n="100" d="100"/>
      </p:scale>
      <p:origin x="0" y="-28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OUVERTURE">
    <p:spTree>
      <p:nvGrpSpPr>
        <p:cNvPr id="1" name=""/>
        <p:cNvGrpSpPr/>
        <p:nvPr/>
      </p:nvGrpSpPr>
      <p:grpSpPr>
        <a:xfrm>
          <a:off x="0" y="0"/>
          <a:ext cx="0" cy="0"/>
          <a:chOff x="0" y="0"/>
          <a:chExt cx="0" cy="0"/>
        </a:xfrm>
      </p:grpSpPr>
      <p:sp>
        <p:nvSpPr>
          <p:cNvPr id="4" name="Rectangle 3"/>
          <p:cNvSpPr/>
          <p:nvPr/>
        </p:nvSpPr>
        <p:spPr>
          <a:xfrm>
            <a:off x="0" y="3438525"/>
            <a:ext cx="9144000" cy="3419475"/>
          </a:xfrm>
          <a:prstGeom prst="rect">
            <a:avLst/>
          </a:prstGeom>
          <a:solidFill>
            <a:srgbClr val="B8C3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pic>
        <p:nvPicPr>
          <p:cNvPr id="5" name="Image 8"/>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16250" y="2082800"/>
            <a:ext cx="3111500" cy="2714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539750" y="5260631"/>
            <a:ext cx="8064500" cy="492443"/>
          </a:xfrm>
        </p:spPr>
        <p:txBody>
          <a:bodyPr lIns="88900" tIns="38100" rIns="88900" bIns="38100" anchor="b"/>
          <a:lstStyle>
            <a:lvl1pPr marL="0" indent="0" algn="ctr">
              <a:defRPr sz="3000" b="0">
                <a:solidFill>
                  <a:schemeClr val="tx1"/>
                </a:solidFill>
              </a:defRPr>
            </a:lvl1pPr>
          </a:lstStyle>
          <a:p>
            <a:r>
              <a:rPr lang="fr-FR"/>
              <a:t>Modifiez le style du titre</a:t>
            </a:r>
            <a:endParaRPr lang="en-US" dirty="0"/>
          </a:p>
        </p:txBody>
      </p:sp>
      <p:sp>
        <p:nvSpPr>
          <p:cNvPr id="3" name="Subtitle 2"/>
          <p:cNvSpPr>
            <a:spLocks noGrp="1"/>
          </p:cNvSpPr>
          <p:nvPr>
            <p:ph type="subTitle" idx="1"/>
          </p:nvPr>
        </p:nvSpPr>
        <p:spPr>
          <a:xfrm>
            <a:off x="539750" y="5749269"/>
            <a:ext cx="8064500" cy="549187"/>
          </a:xfrm>
        </p:spPr>
        <p:txBody>
          <a:bodyPr>
            <a:normAutofit/>
          </a:bodyPr>
          <a:lstStyle>
            <a:lvl1pPr marL="0" indent="0" algn="ctr">
              <a:buNone/>
              <a:defRPr sz="25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Tree>
    <p:extLst>
      <p:ext uri="{BB962C8B-B14F-4D97-AF65-F5344CB8AC3E}">
        <p14:creationId xmlns:p14="http://schemas.microsoft.com/office/powerpoint/2010/main" val="1191419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sp>
        <p:nvSpPr>
          <p:cNvPr id="4" name="Rectangle 3"/>
          <p:cNvSpPr/>
          <p:nvPr/>
        </p:nvSpPr>
        <p:spPr>
          <a:xfrm>
            <a:off x="0" y="1368425"/>
            <a:ext cx="9144000" cy="54895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2" name="Title 1"/>
          <p:cNvSpPr>
            <a:spLocks noGrp="1"/>
          </p:cNvSpPr>
          <p:nvPr>
            <p:ph type="title"/>
          </p:nvPr>
        </p:nvSpPr>
        <p:spPr>
          <a:xfrm>
            <a:off x="2278742" y="2245139"/>
            <a:ext cx="6325508" cy="415498"/>
          </a:xfrm>
        </p:spPr>
        <p:txBody>
          <a:bodyPr anchor="b"/>
          <a:lstStyle>
            <a:lvl1pPr>
              <a:defRPr sz="3000" b="1"/>
            </a:lvl1pPr>
          </a:lstStyle>
          <a:p>
            <a:r>
              <a:rPr lang="fr-FR"/>
              <a:t>Modifiez le style du titre</a:t>
            </a:r>
            <a:endParaRPr lang="en-US" dirty="0"/>
          </a:p>
        </p:txBody>
      </p:sp>
      <p:sp>
        <p:nvSpPr>
          <p:cNvPr id="3" name="Text Placeholder 2"/>
          <p:cNvSpPr>
            <a:spLocks noGrp="1"/>
          </p:cNvSpPr>
          <p:nvPr>
            <p:ph type="body" idx="1"/>
          </p:nvPr>
        </p:nvSpPr>
        <p:spPr>
          <a:xfrm>
            <a:off x="2278742" y="3122384"/>
            <a:ext cx="6325508" cy="2830182"/>
          </a:xfrm>
          <a:noFill/>
        </p:spPr>
        <p:txBody>
          <a:bodyPr numCol="2" spcCol="360000">
            <a:noAutofit/>
          </a:bodyPr>
          <a:lstStyle>
            <a:lvl1pPr marL="361950" indent="-361950">
              <a:spcAft>
                <a:spcPts val="600"/>
              </a:spcAft>
              <a:buFont typeface="+mj-lt"/>
              <a:buAutoNum type="arabicPeriod"/>
              <a:defRPr sz="1800" b="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Tree>
    <p:extLst>
      <p:ext uri="{BB962C8B-B14F-4D97-AF65-F5344CB8AC3E}">
        <p14:creationId xmlns:p14="http://schemas.microsoft.com/office/powerpoint/2010/main" val="128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MMAIRE PARTIE">
    <p:spTree>
      <p:nvGrpSpPr>
        <p:cNvPr id="1" name=""/>
        <p:cNvGrpSpPr/>
        <p:nvPr/>
      </p:nvGrpSpPr>
      <p:grpSpPr>
        <a:xfrm>
          <a:off x="0" y="0"/>
          <a:ext cx="0" cy="0"/>
          <a:chOff x="0" y="0"/>
          <a:chExt cx="0" cy="0"/>
        </a:xfrm>
      </p:grpSpPr>
      <p:sp>
        <p:nvSpPr>
          <p:cNvPr id="4" name="Rectangle 3"/>
          <p:cNvSpPr/>
          <p:nvPr/>
        </p:nvSpPr>
        <p:spPr>
          <a:xfrm>
            <a:off x="0" y="1368425"/>
            <a:ext cx="9144000" cy="54895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2" name="Title 1"/>
          <p:cNvSpPr>
            <a:spLocks noGrp="1"/>
          </p:cNvSpPr>
          <p:nvPr>
            <p:ph type="title"/>
          </p:nvPr>
        </p:nvSpPr>
        <p:spPr>
          <a:xfrm>
            <a:off x="2278742" y="2245139"/>
            <a:ext cx="6325508" cy="415498"/>
          </a:xfrm>
        </p:spPr>
        <p:txBody>
          <a:bodyPr anchor="b"/>
          <a:lstStyle>
            <a:lvl1pPr>
              <a:defRPr sz="3000" b="1"/>
            </a:lvl1pPr>
          </a:lstStyle>
          <a:p>
            <a:r>
              <a:rPr lang="fr-FR"/>
              <a:t>Modifiez le style du titre</a:t>
            </a:r>
            <a:endParaRPr lang="en-US" dirty="0"/>
          </a:p>
        </p:txBody>
      </p:sp>
      <p:sp>
        <p:nvSpPr>
          <p:cNvPr id="5" name="Espace réservé du texte 4"/>
          <p:cNvSpPr>
            <a:spLocks noGrp="1"/>
          </p:cNvSpPr>
          <p:nvPr>
            <p:ph type="body" sz="quarter" idx="10"/>
          </p:nvPr>
        </p:nvSpPr>
        <p:spPr bwMode="auto">
          <a:xfrm>
            <a:off x="2278742" y="3122383"/>
            <a:ext cx="6325508" cy="2973617"/>
          </a:xfrm>
          <a:noFill/>
          <a:ln/>
        </p:spPr>
        <p:txBody>
          <a:bodyPr>
            <a:noAutofit/>
          </a:bodyPr>
          <a:lstStyle>
            <a:lvl1pPr marL="358775" indent="-358775" algn="l">
              <a:lnSpc>
                <a:spcPct val="100000"/>
              </a:lnSpc>
              <a:spcBef>
                <a:spcPts val="0"/>
              </a:spcBef>
              <a:spcAft>
                <a:spcPts val="600"/>
              </a:spcAft>
              <a:buClr>
                <a:schemeClr val="bg1"/>
              </a:buClr>
              <a:buSzPct val="100000"/>
              <a:buFont typeface="+mj-lt"/>
              <a:buAutoNum type="arabicPeriod"/>
              <a:defRPr kumimoji="0" sz="1800" b="0" i="0" u="none" baseline="0">
                <a:solidFill>
                  <a:srgbClr val="FFFFFF"/>
                </a:solidFill>
                <a:latin typeface="Arial" panose="020B0604020202020204" pitchFamily="34" charset="0"/>
              </a:defRPr>
            </a:lvl1pPr>
            <a:lvl2pPr marL="609600"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2pPr>
            <a:lvl3pPr marL="968375"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3pPr>
            <a:lvl4pPr marL="1325563"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4pPr>
            <a:lvl5pPr marL="1689100"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5pPr>
          </a:lstStyle>
          <a:p>
            <a:pPr lvl="0"/>
            <a:r>
              <a:rPr lang="fr-FR"/>
              <a:t>Modifiez les styles du texte du masque</a:t>
            </a:r>
          </a:p>
        </p:txBody>
      </p:sp>
    </p:spTree>
    <p:extLst>
      <p:ext uri="{BB962C8B-B14F-4D97-AF65-F5344CB8AC3E}">
        <p14:creationId xmlns:p14="http://schemas.microsoft.com/office/powerpoint/2010/main" val="2208041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E SIMP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Content Placeholder 2"/>
          <p:cNvSpPr>
            <a:spLocks noGrp="1"/>
          </p:cNvSpPr>
          <p:nvPr>
            <p:ph idx="1"/>
          </p:nvPr>
        </p:nvSpPr>
        <p:spPr/>
        <p:txBody>
          <a:bodyPr/>
          <a:lstStyle>
            <a:lvl1pPr>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3698399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EXTE 1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40000" y="1715910"/>
            <a:ext cx="4127250" cy="4564239"/>
          </a:xfrm>
        </p:spPr>
        <p:txBody>
          <a:bodyPr/>
          <a:lstStyle>
            <a:lvl1pPr marL="0" indent="0">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572469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 IMAGE">
    <p:spTree>
      <p:nvGrpSpPr>
        <p:cNvPr id="1" name=""/>
        <p:cNvGrpSpPr/>
        <p:nvPr/>
      </p:nvGrpSpPr>
      <p:grpSpPr>
        <a:xfrm>
          <a:off x="0" y="0"/>
          <a:ext cx="0" cy="0"/>
          <a:chOff x="0" y="0"/>
          <a:chExt cx="0" cy="0"/>
        </a:xfrm>
      </p:grpSpPr>
      <p:sp>
        <p:nvSpPr>
          <p:cNvPr id="5" name="ZoneTexte 4"/>
          <p:cNvSpPr txBox="1">
            <a:spLocks noChangeArrowheads="1"/>
          </p:cNvSpPr>
          <p:nvPr/>
        </p:nvSpPr>
        <p:spPr bwMode="auto">
          <a:xfrm>
            <a:off x="9286875" y="5842000"/>
            <a:ext cx="2206625" cy="1016000"/>
          </a:xfrm>
          <a:prstGeom prst="rect">
            <a:avLst/>
          </a:prstGeom>
          <a:solidFill>
            <a:schemeClr val="tx2"/>
          </a:solidFill>
          <a:ln>
            <a:noFill/>
          </a:ln>
        </p:spPr>
        <p:txBody>
          <a:bodyP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defRPr/>
            </a:pPr>
            <a:r>
              <a:rPr lang="fr-FR" sz="1000">
                <a:solidFill>
                  <a:schemeClr val="bg1"/>
                </a:solidFill>
              </a:rPr>
              <a:t>IMAGE / PHOTOGRAPHIE</a:t>
            </a:r>
          </a:p>
          <a:p>
            <a:pPr eaLnBrk="1" hangingPunct="1">
              <a:defRPr/>
            </a:pPr>
            <a:r>
              <a:rPr lang="fr-FR" sz="1000">
                <a:solidFill>
                  <a:schemeClr val="bg1"/>
                </a:solidFill>
              </a:rPr>
              <a:t>Privilégier une image de format horizontal. Celle-ci doit être positionnée sur toute la largeur </a:t>
            </a:r>
            <a:br>
              <a:rPr lang="fr-FR" sz="1000">
                <a:solidFill>
                  <a:schemeClr val="bg1"/>
                </a:solidFill>
              </a:rPr>
            </a:br>
            <a:r>
              <a:rPr lang="fr-FR" sz="1000">
                <a:solidFill>
                  <a:schemeClr val="bg1"/>
                </a:solidFill>
              </a:rPr>
              <a:t>de l'espace réservé et ne pas être déformée.</a:t>
            </a:r>
          </a:p>
        </p:txBody>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40000" y="1715910"/>
            <a:ext cx="8064250" cy="279803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6" name="Espace réservé pour une image  4"/>
          <p:cNvSpPr>
            <a:spLocks noGrp="1"/>
          </p:cNvSpPr>
          <p:nvPr>
            <p:ph type="pic" sz="quarter" idx="10"/>
          </p:nvPr>
        </p:nvSpPr>
        <p:spPr>
          <a:xfrm>
            <a:off x="0" y="4734000"/>
            <a:ext cx="9144000" cy="2124000"/>
          </a:xfrm>
          <a:solidFill>
            <a:schemeClr val="bg1">
              <a:lumMod val="95000"/>
            </a:schemeClr>
          </a:solidFill>
        </p:spPr>
        <p:txBody>
          <a:bodyPr rtlCol="0" anchor="ctr" anchorCtr="1">
            <a:normAutofit/>
          </a:bodyPr>
          <a:lstStyle>
            <a:lvl1pPr algn="ctr">
              <a:defRPr sz="1000"/>
            </a:lvl1pPr>
          </a:lstStyle>
          <a:p>
            <a:pPr lvl="0"/>
            <a:r>
              <a:rPr lang="fr-FR" noProof="0"/>
              <a:t>Cliquez sur l'icône pour ajouter une image</a:t>
            </a:r>
          </a:p>
        </p:txBody>
      </p:sp>
    </p:spTree>
    <p:extLst>
      <p:ext uri="{BB962C8B-B14F-4D97-AF65-F5344CB8AC3E}">
        <p14:creationId xmlns:p14="http://schemas.microsoft.com/office/powerpoint/2010/main" val="1115746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OUS 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40000" y="1715911"/>
            <a:ext cx="8064250" cy="341490"/>
          </a:xfrm>
        </p:spPr>
        <p:txBody>
          <a:bodyPr/>
          <a:lstStyle/>
          <a:p>
            <a:pPr lvl="0"/>
            <a:r>
              <a:rPr lang="fr-FR"/>
              <a:t>Modifiez les styles du texte du masque</a:t>
            </a:r>
          </a:p>
        </p:txBody>
      </p:sp>
    </p:spTree>
    <p:extLst>
      <p:ext uri="{BB962C8B-B14F-4D97-AF65-F5344CB8AC3E}">
        <p14:creationId xmlns:p14="http://schemas.microsoft.com/office/powerpoint/2010/main" val="2907865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UEL PLEINE PAGE">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9394825" y="5842000"/>
            <a:ext cx="1954213" cy="1016000"/>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defRPr/>
            </a:pPr>
            <a:r>
              <a:rPr lang="fr-FR" sz="1000">
                <a:solidFill>
                  <a:schemeClr val="bg1"/>
                </a:solidFill>
              </a:rPr>
              <a:t>IMAGE / PHOTOGRAPHIE</a:t>
            </a:r>
          </a:p>
          <a:p>
            <a:pPr eaLnBrk="1" hangingPunct="1">
              <a:defRPr/>
            </a:pPr>
            <a:r>
              <a:rPr lang="fr-FR" sz="1000">
                <a:solidFill>
                  <a:schemeClr val="bg1"/>
                </a:solidFill>
              </a:rPr>
              <a:t>Privilégier une image de format horizontal. Celle-ci doit être positionnée sur toute la largeur </a:t>
            </a:r>
            <a:br>
              <a:rPr lang="fr-FR" sz="1000">
                <a:solidFill>
                  <a:schemeClr val="bg1"/>
                </a:solidFill>
              </a:rPr>
            </a:br>
            <a:r>
              <a:rPr lang="fr-FR" sz="1000">
                <a:solidFill>
                  <a:schemeClr val="bg1"/>
                </a:solidFill>
              </a:rPr>
              <a:t>de l'espace réservé et ne pas être déformée.</a:t>
            </a:r>
          </a:p>
        </p:txBody>
      </p:sp>
      <p:sp>
        <p:nvSpPr>
          <p:cNvPr id="2" name="Title 1"/>
          <p:cNvSpPr>
            <a:spLocks noGrp="1"/>
          </p:cNvSpPr>
          <p:nvPr>
            <p:ph type="title"/>
          </p:nvPr>
        </p:nvSpPr>
        <p:spPr/>
        <p:txBody>
          <a:bodyPr/>
          <a:lstStyle/>
          <a:p>
            <a:r>
              <a:rPr lang="fr-FR"/>
              <a:t>Modifiez le style du titre</a:t>
            </a:r>
            <a:endParaRPr lang="en-US" dirty="0"/>
          </a:p>
        </p:txBody>
      </p:sp>
      <p:sp>
        <p:nvSpPr>
          <p:cNvPr id="8" name="Espace réservé pour une image  7"/>
          <p:cNvSpPr>
            <a:spLocks noGrp="1"/>
          </p:cNvSpPr>
          <p:nvPr>
            <p:ph type="pic" sz="quarter" idx="10"/>
          </p:nvPr>
        </p:nvSpPr>
        <p:spPr>
          <a:xfrm>
            <a:off x="0" y="1358900"/>
            <a:ext cx="9144000" cy="5499100"/>
          </a:xfrm>
          <a:solidFill>
            <a:schemeClr val="bg1">
              <a:lumMod val="95000"/>
            </a:schemeClr>
          </a:solidFill>
        </p:spPr>
        <p:txBody>
          <a:bodyPr rtlCol="0" anchor="ctr" anchorCtr="1">
            <a:noAutofit/>
          </a:bodyPr>
          <a:lstStyle>
            <a:lvl1pPr>
              <a:defRPr sz="1000"/>
            </a:lvl1pPr>
          </a:lstStyle>
          <a:p>
            <a:pPr lvl="0"/>
            <a:r>
              <a:rPr lang="fr-FR" noProof="0"/>
              <a:t>Cliquez sur l'icône pour ajouter une image</a:t>
            </a:r>
          </a:p>
        </p:txBody>
      </p:sp>
    </p:spTree>
    <p:extLst>
      <p:ext uri="{BB962C8B-B14F-4D97-AF65-F5344CB8AC3E}">
        <p14:creationId xmlns:p14="http://schemas.microsoft.com/office/powerpoint/2010/main" val="181199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ERNIERE DE COUVERTURE">
    <p:spTree>
      <p:nvGrpSpPr>
        <p:cNvPr id="1" name=""/>
        <p:cNvGrpSpPr/>
        <p:nvPr/>
      </p:nvGrpSpPr>
      <p:grpSpPr>
        <a:xfrm>
          <a:off x="0" y="0"/>
          <a:ext cx="0" cy="0"/>
          <a:chOff x="0" y="0"/>
          <a:chExt cx="0" cy="0"/>
        </a:xfrm>
      </p:grpSpPr>
      <p:sp>
        <p:nvSpPr>
          <p:cNvPr id="2" name="Rectangle 1"/>
          <p:cNvSpPr/>
          <p:nvPr/>
        </p:nvSpPr>
        <p:spPr>
          <a:xfrm>
            <a:off x="0" y="3403600"/>
            <a:ext cx="9144000" cy="3454400"/>
          </a:xfrm>
          <a:prstGeom prst="rect">
            <a:avLst/>
          </a:prstGeom>
          <a:solidFill>
            <a:srgbClr val="B8C3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3" name="Rectangle 7"/>
          <p:cNvSpPr>
            <a:spLocks noChangeArrowheads="1"/>
          </p:cNvSpPr>
          <p:nvPr/>
        </p:nvSpPr>
        <p:spPr bwMode="auto">
          <a:xfrm>
            <a:off x="889000" y="2832100"/>
            <a:ext cx="45720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1" hangingPunct="1">
              <a:lnSpc>
                <a:spcPts val="1438"/>
              </a:lnSpc>
            </a:pPr>
            <a:r>
              <a:rPr lang="fr-FR" sz="1200" b="1"/>
              <a:t>UIMM – </a:t>
            </a:r>
            <a:r>
              <a:rPr lang="fr-FR" sz="1200"/>
              <a:t>56 avenue de Wagram</a:t>
            </a:r>
          </a:p>
          <a:p>
            <a:pPr eaLnBrk="1" hangingPunct="1">
              <a:lnSpc>
                <a:spcPts val="1438"/>
              </a:lnSpc>
            </a:pPr>
            <a:r>
              <a:rPr lang="fr-FR" sz="1200"/>
              <a:t>75854 Paris cedex 17</a:t>
            </a:r>
          </a:p>
        </p:txBody>
      </p:sp>
      <p:sp>
        <p:nvSpPr>
          <p:cNvPr id="4" name="Rectangle 8"/>
          <p:cNvSpPr>
            <a:spLocks noChangeArrowheads="1"/>
          </p:cNvSpPr>
          <p:nvPr/>
        </p:nvSpPr>
        <p:spPr bwMode="auto">
          <a:xfrm>
            <a:off x="889000" y="3686175"/>
            <a:ext cx="45720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1" hangingPunct="1">
              <a:lnSpc>
                <a:spcPts val="1438"/>
              </a:lnSpc>
            </a:pPr>
            <a:r>
              <a:rPr lang="fr-FR" sz="1200" dirty="0"/>
              <a:t>Tél. 01 40 54 21 04 </a:t>
            </a:r>
          </a:p>
          <a:p>
            <a:pPr eaLnBrk="1" hangingPunct="1">
              <a:lnSpc>
                <a:spcPts val="1438"/>
              </a:lnSpc>
            </a:pPr>
            <a:r>
              <a:rPr lang="fr-FR" sz="1200" dirty="0"/>
              <a:t>e-mail : ajagot@uimm.com</a:t>
            </a:r>
          </a:p>
        </p:txBody>
      </p:sp>
      <p:sp>
        <p:nvSpPr>
          <p:cNvPr id="5" name="Rectangle 11"/>
          <p:cNvSpPr>
            <a:spLocks noChangeArrowheads="1"/>
          </p:cNvSpPr>
          <p:nvPr/>
        </p:nvSpPr>
        <p:spPr bwMode="auto">
          <a:xfrm>
            <a:off x="889000" y="4267200"/>
            <a:ext cx="4572000" cy="4206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1" hangingPunct="1">
              <a:lnSpc>
                <a:spcPts val="1438"/>
              </a:lnSpc>
            </a:pPr>
            <a:r>
              <a:rPr lang="fr-FR" sz="1200" b="1" dirty="0" err="1"/>
              <a:t>www.uimm.lafabriquedelavenir.fr</a:t>
            </a:r>
            <a:r>
              <a:rPr lang="fr-FR" sz="1200" b="1" dirty="0"/>
              <a:t> </a:t>
            </a:r>
          </a:p>
          <a:p>
            <a:pPr eaLnBrk="1" hangingPunct="1">
              <a:lnSpc>
                <a:spcPts val="1438"/>
              </a:lnSpc>
              <a:spcBef>
                <a:spcPts val="400"/>
              </a:spcBef>
            </a:pPr>
            <a:r>
              <a:rPr lang="fr-FR" sz="1200" b="1" dirty="0"/>
              <a:t>           @</a:t>
            </a:r>
            <a:r>
              <a:rPr lang="fr-FR" sz="1200" b="1" dirty="0" err="1"/>
              <a:t>uimm</a:t>
            </a:r>
            <a:endParaRPr lang="fr-FR" sz="1200" b="1" dirty="0"/>
          </a:p>
        </p:txBody>
      </p:sp>
      <p:pic>
        <p:nvPicPr>
          <p:cNvPr id="6" name="Image 1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1112838" y="4498975"/>
            <a:ext cx="204787" cy="20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 name="Image 13"/>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81063" y="4497388"/>
            <a:ext cx="204787" cy="206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2728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0"/>
            <a:ext cx="9144000" cy="13684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2" name="Title Placeholder 1"/>
          <p:cNvSpPr>
            <a:spLocks noGrp="1"/>
          </p:cNvSpPr>
          <p:nvPr>
            <p:ph type="title"/>
          </p:nvPr>
        </p:nvSpPr>
        <p:spPr>
          <a:xfrm>
            <a:off x="539750" y="508000"/>
            <a:ext cx="8064500" cy="346075"/>
          </a:xfrm>
          <a:prstGeom prst="rect">
            <a:avLst/>
          </a:prstGeom>
        </p:spPr>
        <p:txBody>
          <a:bodyPr vert="horz" wrap="square" lIns="0" tIns="0" rIns="0" bIns="0" rtlCol="0" anchor="t" anchorCtr="0">
            <a:spAutoFit/>
          </a:bodyPr>
          <a:lstStyle/>
          <a:p>
            <a:r>
              <a:rPr lang="fr-FR"/>
              <a:t>Modifiez le style du titre</a:t>
            </a:r>
            <a:endParaRPr lang="en-US" dirty="0"/>
          </a:p>
        </p:txBody>
      </p:sp>
      <p:sp>
        <p:nvSpPr>
          <p:cNvPr id="1028" name="Text Placeholder 2"/>
          <p:cNvSpPr>
            <a:spLocks noGrp="1" noChangeArrowheads="1"/>
          </p:cNvSpPr>
          <p:nvPr>
            <p:ph type="body" idx="1"/>
          </p:nvPr>
        </p:nvSpPr>
        <p:spPr bwMode="auto">
          <a:xfrm>
            <a:off x="539750" y="1716088"/>
            <a:ext cx="8064500" cy="45640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1" name="Rectangle 10"/>
          <p:cNvSpPr/>
          <p:nvPr/>
        </p:nvSpPr>
        <p:spPr>
          <a:xfrm>
            <a:off x="8423275" y="6478588"/>
            <a:ext cx="720725" cy="180975"/>
          </a:xfrm>
          <a:prstGeom prst="rect">
            <a:avLst/>
          </a:prstGeom>
          <a:solidFill>
            <a:srgbClr val="F1F2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1030" name="ZoneTexte 13"/>
          <p:cNvSpPr txBox="1">
            <a:spLocks noChangeArrowheads="1"/>
          </p:cNvSpPr>
          <p:nvPr>
            <p:custDataLst>
              <p:tags r:id="rId11"/>
            </p:custDataLst>
          </p:nvPr>
        </p:nvSpPr>
        <p:spPr bwMode="auto">
          <a:xfrm>
            <a:off x="8423275" y="6499225"/>
            <a:ext cx="720725" cy="139700"/>
          </a:xfrm>
          <a:prstGeom prst="rect">
            <a:avLst/>
          </a:prstGeom>
          <a:noFill/>
          <a:ln>
            <a:noFill/>
          </a:ln>
        </p:spPr>
        <p:txBody>
          <a:bodyPr lIns="0" tIns="0" rIns="0" bIns="0" anchor="ct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defRPr/>
            </a:pPr>
            <a:fld id="{F15112E3-6FD7-914F-AE7B-631BF27CFAB5}" type="slidenum">
              <a:rPr lang="fr-FR" sz="900" smtClean="0"/>
              <a:pPr algn="ctr" eaLnBrk="1" hangingPunct="1">
                <a:defRPr/>
              </a:pPr>
              <a:t>‹N°›</a:t>
            </a:fld>
            <a:endParaRPr lang="fr-FR" sz="90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66" r:id="rId4"/>
    <p:sldLayoutId id="2147483767" r:id="rId5"/>
    <p:sldLayoutId id="2147483772" r:id="rId6"/>
    <p:sldLayoutId id="2147483768" r:id="rId7"/>
    <p:sldLayoutId id="2147483773" r:id="rId8"/>
    <p:sldLayoutId id="2147483774" r:id="rId9"/>
  </p:sldLayoutIdLst>
  <p:txStyles>
    <p:titleStyle>
      <a:lvl1pPr algn="l" rtl="0" eaLnBrk="1" fontAlgn="base" hangingPunct="1">
        <a:lnSpc>
          <a:spcPct val="90000"/>
        </a:lnSpc>
        <a:spcBef>
          <a:spcPct val="0"/>
        </a:spcBef>
        <a:spcAft>
          <a:spcPct val="0"/>
        </a:spcAft>
        <a:defRPr sz="2500" b="1" kern="1200" cap="all">
          <a:solidFill>
            <a:schemeClr val="bg1"/>
          </a:solidFill>
          <a:latin typeface="+mj-lt"/>
          <a:ea typeface="MS PGothic" panose="020B0600070205080204" pitchFamily="34" charset="-128"/>
          <a:cs typeface="MS PGothic" charset="0"/>
        </a:defRPr>
      </a:lvl1pPr>
      <a:lvl2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2pPr>
      <a:lvl3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3pPr>
      <a:lvl4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4pPr>
      <a:lvl5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5pPr>
      <a:lvl6pPr marL="4572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6pPr>
      <a:lvl7pPr marL="9144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7pPr>
      <a:lvl8pPr marL="13716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8pPr>
      <a:lvl9pPr marL="18288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9pPr>
    </p:titleStyle>
    <p:bodyStyle>
      <a:lvl1pPr marL="342900" indent="-342900" algn="l" rtl="0" eaLnBrk="1" fontAlgn="base" hangingPunct="1">
        <a:spcBef>
          <a:spcPct val="0"/>
        </a:spcBef>
        <a:spcAft>
          <a:spcPts val="2600"/>
        </a:spcAft>
        <a:defRPr sz="2000" b="1" kern="1200">
          <a:solidFill>
            <a:schemeClr val="tx2"/>
          </a:solidFill>
          <a:latin typeface="+mn-lt"/>
          <a:ea typeface="MS PGothic" panose="020B0600070205080204" pitchFamily="34" charset="-128"/>
          <a:cs typeface="MS PGothic" charset="0"/>
        </a:defRPr>
      </a:lvl1pPr>
      <a:lvl2pPr marL="742950" indent="-285750" algn="l" rtl="0" eaLnBrk="1" fontAlgn="base" hangingPunct="1">
        <a:lnSpc>
          <a:spcPts val="2300"/>
        </a:lnSpc>
        <a:spcBef>
          <a:spcPts val="500"/>
        </a:spcBef>
        <a:spcAft>
          <a:spcPct val="0"/>
        </a:spcAft>
        <a:buClr>
          <a:schemeClr val="accent1"/>
        </a:buClr>
        <a:tabLst>
          <a:tab pos="88900" algn="l"/>
        </a:tabLst>
        <a:defRPr sz="1600" kern="1200">
          <a:solidFill>
            <a:schemeClr val="tx1"/>
          </a:solidFill>
          <a:latin typeface="+mn-lt"/>
          <a:ea typeface="MS PGothic" panose="020B0600070205080204" pitchFamily="34" charset="-128"/>
          <a:cs typeface="MS PGothic" charset="0"/>
        </a:defRPr>
      </a:lvl2pPr>
      <a:lvl3pPr marL="715963" indent="-90488" algn="l" rtl="0" eaLnBrk="1" fontAlgn="base" hangingPunct="1">
        <a:lnSpc>
          <a:spcPct val="120000"/>
        </a:lnSpc>
        <a:spcBef>
          <a:spcPts val="500"/>
        </a:spcBef>
        <a:spcAft>
          <a:spcPct val="0"/>
        </a:spcAft>
        <a:buClr>
          <a:schemeClr val="tx2"/>
        </a:buClr>
        <a:buFont typeface="Arial" charset="0"/>
        <a:buChar char="•"/>
        <a:defRPr sz="1400" kern="1200">
          <a:solidFill>
            <a:schemeClr val="tx1"/>
          </a:solidFill>
          <a:latin typeface="+mn-lt"/>
          <a:ea typeface="MS PGothic" panose="020B0600070205080204" pitchFamily="34" charset="-128"/>
          <a:cs typeface="MS PGothic" charset="0"/>
        </a:defRPr>
      </a:lvl3pPr>
      <a:lvl4pPr marL="1074738" indent="-92075" algn="l" rtl="0" eaLnBrk="1" fontAlgn="base" hangingPunct="1">
        <a:lnSpc>
          <a:spcPct val="120000"/>
        </a:lnSpc>
        <a:spcBef>
          <a:spcPts val="500"/>
        </a:spcBef>
        <a:spcAft>
          <a:spcPct val="0"/>
        </a:spcAft>
        <a:buClr>
          <a:schemeClr val="tx2"/>
        </a:buClr>
        <a:buFont typeface="Arial" charset="0"/>
        <a:buChar char="-"/>
        <a:defRPr sz="1200" kern="1200">
          <a:solidFill>
            <a:schemeClr val="tx1"/>
          </a:solidFill>
          <a:latin typeface="+mn-lt"/>
          <a:ea typeface="MS PGothic" panose="020B0600070205080204" pitchFamily="34" charset="-128"/>
          <a:cs typeface="MS PGothic" charset="0"/>
        </a:defRPr>
      </a:lvl4pPr>
      <a:lvl5pPr marL="1435100" indent="-88900" algn="l" rtl="0" eaLnBrk="1" fontAlgn="base" hangingPunct="1">
        <a:lnSpc>
          <a:spcPct val="120000"/>
        </a:lnSpc>
        <a:spcBef>
          <a:spcPts val="500"/>
        </a:spcBef>
        <a:spcAft>
          <a:spcPct val="0"/>
        </a:spcAft>
        <a:buFont typeface="Arial" charset="0"/>
        <a:buChar char="-"/>
        <a:defRPr sz="1200" kern="1200">
          <a:solidFill>
            <a:schemeClr val="tx1"/>
          </a:solidFill>
          <a:latin typeface="+mn-lt"/>
          <a:ea typeface="MS PGothic" panose="020B0600070205080204" pitchFamily="34" charset="-128"/>
          <a:cs typeface="MS PGothic"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re 3"/>
          <p:cNvSpPr>
            <a:spLocks noGrp="1" noChangeArrowheads="1"/>
          </p:cNvSpPr>
          <p:nvPr>
            <p:ph type="ctrTitle"/>
          </p:nvPr>
        </p:nvSpPr>
        <p:spPr bwMode="auto">
          <a:xfrm>
            <a:off x="539750" y="5574390"/>
            <a:ext cx="8064500" cy="492443"/>
          </a:xfrm>
        </p:spPr>
        <p:txBody>
          <a:bodyPr numCol="1" compatLnSpc="1">
            <a:prstTxWarp prst="textNoShape">
              <a:avLst/>
            </a:prstTxWarp>
          </a:bodyPr>
          <a:lstStyle/>
          <a:p>
            <a:r>
              <a:rPr lang="fr-FR" cap="none" dirty="0">
                <a:latin typeface="Arial" charset="0"/>
                <a:ea typeface="MS PGothic" charset="0"/>
              </a:rPr>
              <a:t>Salaires, revenus et pouvoir d’achat</a:t>
            </a:r>
          </a:p>
        </p:txBody>
      </p:sp>
      <p:sp>
        <p:nvSpPr>
          <p:cNvPr id="8195" name="Espace réservé de la date 3"/>
          <p:cNvSpPr txBox="1">
            <a:spLocks noChangeArrowheads="1"/>
          </p:cNvSpPr>
          <p:nvPr/>
        </p:nvSpPr>
        <p:spPr bwMode="auto">
          <a:xfrm>
            <a:off x="539750" y="6066833"/>
            <a:ext cx="8064500" cy="4682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r>
              <a:rPr lang="fr-FR" sz="1600"/>
              <a:t>Mars </a:t>
            </a:r>
            <a:r>
              <a:rPr lang="fr-FR" sz="1600" dirty="0"/>
              <a:t>2022</a:t>
            </a:r>
          </a:p>
          <a:p>
            <a:pPr algn="ctr" eaLnBrk="1" hangingPunct="1"/>
            <a:r>
              <a:rPr lang="fr-FR" sz="1800" dirty="0"/>
              <a:t> </a:t>
            </a:r>
          </a:p>
        </p:txBody>
      </p:sp>
      <p:sp>
        <p:nvSpPr>
          <p:cNvPr id="4" name="Espace réservé de la date 3">
            <a:extLst>
              <a:ext uri="{FF2B5EF4-FFF2-40B4-BE49-F238E27FC236}">
                <a16:creationId xmlns:a16="http://schemas.microsoft.com/office/drawing/2014/main" id="{2B2B2230-EA14-4FD8-BC35-3FD1805A9230}"/>
              </a:ext>
            </a:extLst>
          </p:cNvPr>
          <p:cNvSpPr txBox="1">
            <a:spLocks noChangeArrowheads="1"/>
          </p:cNvSpPr>
          <p:nvPr/>
        </p:nvSpPr>
        <p:spPr bwMode="auto">
          <a:xfrm>
            <a:off x="3896139" y="6623860"/>
            <a:ext cx="7935016" cy="4682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r>
              <a:rPr lang="fr-FR" sz="1100" dirty="0"/>
              <a:t>Service des études économiques</a:t>
            </a:r>
          </a:p>
          <a:p>
            <a:pPr algn="ctr" eaLnBrk="1" hangingPunct="1"/>
            <a:r>
              <a:rPr lang="fr-FR" sz="1800" dirty="0"/>
              <a:t> </a:t>
            </a:r>
          </a:p>
        </p:txBody>
      </p:sp>
    </p:spTree>
    <p:extLst>
      <p:ext uri="{BB962C8B-B14F-4D97-AF65-F5344CB8AC3E}">
        <p14:creationId xmlns:p14="http://schemas.microsoft.com/office/powerpoint/2010/main" val="4241843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500"/>
                                  </p:stCondLst>
                                  <p:childTnLst>
                                    <p:set>
                                      <p:cBhvr>
                                        <p:cTn id="6" dur="1" fill="hold">
                                          <p:stCondLst>
                                            <p:cond delay="0"/>
                                          </p:stCondLst>
                                        </p:cTn>
                                        <p:tgtEl>
                                          <p:spTgt spid="8193"/>
                                        </p:tgtEl>
                                        <p:attrNameLst>
                                          <p:attrName>style.visibility</p:attrName>
                                        </p:attrNameLst>
                                      </p:cBhvr>
                                      <p:to>
                                        <p:strVal val="visible"/>
                                      </p:to>
                                    </p:set>
                                    <p:animEffect transition="in" filter="wipe(left)">
                                      <p:cBhvr>
                                        <p:cTn id="7" dur="1000"/>
                                        <p:tgtEl>
                                          <p:spTgt spid="8193"/>
                                        </p:tgtEl>
                                      </p:cBhvr>
                                    </p:animEffect>
                                  </p:childTnLst>
                                </p:cTn>
                              </p:par>
                            </p:childTnLst>
                          </p:cTn>
                        </p:par>
                        <p:par>
                          <p:cTn id="8" fill="hold">
                            <p:stCondLst>
                              <p:cond delay="1500"/>
                            </p:stCondLst>
                            <p:childTnLst>
                              <p:par>
                                <p:cTn id="9" presetID="22" presetClass="entr" presetSubtype="8" fill="hold" grpId="0" nodeType="afterEffect">
                                  <p:stCondLst>
                                    <p:cond delay="500"/>
                                  </p:stCondLst>
                                  <p:childTnLst>
                                    <p:set>
                                      <p:cBhvr>
                                        <p:cTn id="10" dur="1" fill="hold">
                                          <p:stCondLst>
                                            <p:cond delay="0"/>
                                          </p:stCondLst>
                                        </p:cTn>
                                        <p:tgtEl>
                                          <p:spTgt spid="8195"/>
                                        </p:tgtEl>
                                        <p:attrNameLst>
                                          <p:attrName>style.visibility</p:attrName>
                                        </p:attrNameLst>
                                      </p:cBhvr>
                                      <p:to>
                                        <p:strVal val="visible"/>
                                      </p:to>
                                    </p:set>
                                    <p:animEffect transition="in" filter="wipe(left)">
                                      <p:cBhvr>
                                        <p:cTn id="11" dur="1000"/>
                                        <p:tgtEl>
                                          <p:spTgt spid="8195"/>
                                        </p:tgtEl>
                                      </p:cBhvr>
                                    </p:animEffect>
                                  </p:childTnLst>
                                </p:cTn>
                              </p:par>
                            </p:childTnLst>
                          </p:cTn>
                        </p:par>
                        <p:par>
                          <p:cTn id="12" fill="hold">
                            <p:stCondLst>
                              <p:cond delay="3000"/>
                            </p:stCondLst>
                            <p:childTnLst>
                              <p:par>
                                <p:cTn id="13" presetID="22" presetClass="entr" presetSubtype="8" fill="hold" grpId="0" nodeType="afterEffect">
                                  <p:stCondLst>
                                    <p:cond delay="50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 grpId="0"/>
      <p:bldP spid="8195"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570" y="264931"/>
            <a:ext cx="9009430" cy="914096"/>
          </a:xfrm>
        </p:spPr>
        <p:txBody>
          <a:bodyPr/>
          <a:lstStyle/>
          <a:p>
            <a:r>
              <a:rPr lang="fr-FR" sz="2200" dirty="0"/>
              <a:t>Les seuls dépôts bancaires effectués en 2021 étaient supérieurs de plus de moitié à leur niveau moyen constaté jusqu’en 2019</a:t>
            </a:r>
          </a:p>
        </p:txBody>
      </p:sp>
      <p:sp>
        <p:nvSpPr>
          <p:cNvPr id="3" name="Espace réservé du contenu 2"/>
          <p:cNvSpPr>
            <a:spLocks noGrp="1"/>
          </p:cNvSpPr>
          <p:nvPr>
            <p:ph idx="1"/>
          </p:nvPr>
        </p:nvSpPr>
        <p:spPr>
          <a:xfrm>
            <a:off x="269140" y="1595989"/>
            <a:ext cx="8874860" cy="341490"/>
          </a:xfrm>
        </p:spPr>
        <p:txBody>
          <a:bodyPr/>
          <a:lstStyle/>
          <a:p>
            <a:r>
              <a:rPr lang="fr-FR" sz="1800" dirty="0"/>
              <a:t>Flux de placements des dépôts bancaires des ménages</a:t>
            </a:r>
          </a:p>
          <a:p>
            <a:endParaRPr lang="fr-FR" dirty="0"/>
          </a:p>
        </p:txBody>
      </p:sp>
      <p:sp>
        <p:nvSpPr>
          <p:cNvPr id="5" name="Rectangle 231"/>
          <p:cNvSpPr>
            <a:spLocks noChangeArrowheads="1"/>
          </p:cNvSpPr>
          <p:nvPr/>
        </p:nvSpPr>
        <p:spPr bwMode="auto">
          <a:xfrm>
            <a:off x="6363755" y="6549398"/>
            <a:ext cx="300326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Banque de France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a:extLst>
              <a:ext uri="{FF2B5EF4-FFF2-40B4-BE49-F238E27FC236}">
                <a16:creationId xmlns:a16="http://schemas.microsoft.com/office/drawing/2014/main" id="{2D4B7695-AE4F-4D07-9702-014B5D546E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8929" y="2079523"/>
            <a:ext cx="7654413" cy="4203829"/>
          </a:xfrm>
          <a:prstGeom prst="rect">
            <a:avLst/>
          </a:prstGeom>
        </p:spPr>
      </p:pic>
      <p:sp>
        <p:nvSpPr>
          <p:cNvPr id="10" name="Rectangle 231">
            <a:extLst>
              <a:ext uri="{FF2B5EF4-FFF2-40B4-BE49-F238E27FC236}">
                <a16:creationId xmlns:a16="http://schemas.microsoft.com/office/drawing/2014/main" id="{22D98173-8CE5-4EE0-A103-81AB14B5DF52}"/>
              </a:ext>
            </a:extLst>
          </p:cNvPr>
          <p:cNvSpPr>
            <a:spLocks noChangeArrowheads="1"/>
          </p:cNvSpPr>
          <p:nvPr/>
        </p:nvSpPr>
        <p:spPr bwMode="auto">
          <a:xfrm>
            <a:off x="1455595" y="2289774"/>
            <a:ext cx="458285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milliards d’€</a:t>
            </a:r>
          </a:p>
        </p:txBody>
      </p:sp>
    </p:spTree>
    <p:extLst>
      <p:ext uri="{BB962C8B-B14F-4D97-AF65-F5344CB8AC3E}">
        <p14:creationId xmlns:p14="http://schemas.microsoft.com/office/powerpoint/2010/main" val="586076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976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855" y="429768"/>
            <a:ext cx="9009430" cy="581698"/>
          </a:xfrm>
        </p:spPr>
        <p:txBody>
          <a:bodyPr/>
          <a:lstStyle/>
          <a:p>
            <a:r>
              <a:rPr lang="fr-FR" sz="2100" dirty="0"/>
              <a:t>Lors des dix dernières années, seule 2018 a enregistré une avance des salaires inférieure à celle des prix</a:t>
            </a:r>
          </a:p>
        </p:txBody>
      </p:sp>
      <p:sp>
        <p:nvSpPr>
          <p:cNvPr id="3" name="Espace réservé du contenu 2"/>
          <p:cNvSpPr>
            <a:spLocks noGrp="1"/>
          </p:cNvSpPr>
          <p:nvPr>
            <p:ph idx="1"/>
          </p:nvPr>
        </p:nvSpPr>
        <p:spPr>
          <a:xfrm>
            <a:off x="269140" y="1644593"/>
            <a:ext cx="8874860" cy="341490"/>
          </a:xfrm>
        </p:spPr>
        <p:txBody>
          <a:bodyPr/>
          <a:lstStyle/>
          <a:p>
            <a:r>
              <a:rPr lang="fr-FR" sz="1800" dirty="0"/>
              <a:t>Salaire mensuel de base* et inflation** en France</a:t>
            </a:r>
          </a:p>
        </p:txBody>
      </p:sp>
      <p:sp>
        <p:nvSpPr>
          <p:cNvPr id="5" name="Rectangle 231"/>
          <p:cNvSpPr>
            <a:spLocks noChangeArrowheads="1"/>
          </p:cNvSpPr>
          <p:nvPr/>
        </p:nvSpPr>
        <p:spPr bwMode="auto">
          <a:xfrm>
            <a:off x="6976379" y="6567418"/>
            <a:ext cx="1367362"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Sources : Dares,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
        <p:nvSpPr>
          <p:cNvPr id="14" name="ZoneTexte 1">
            <a:extLst>
              <a:ext uri="{FF2B5EF4-FFF2-40B4-BE49-F238E27FC236}">
                <a16:creationId xmlns:a16="http://schemas.microsoft.com/office/drawing/2014/main" id="{E34633A0-18F5-4974-93EE-B1B4BDD23BAD}"/>
              </a:ext>
            </a:extLst>
          </p:cNvPr>
          <p:cNvSpPr txBox="1"/>
          <p:nvPr/>
        </p:nvSpPr>
        <p:spPr>
          <a:xfrm>
            <a:off x="558689" y="6047243"/>
            <a:ext cx="7890237" cy="341490"/>
          </a:xfrm>
          <a:prstGeom prst="rect">
            <a:avLst/>
          </a:prstGeom>
        </p:spPr>
        <p:txBody>
          <a:bodyPr wrap="square" rtlCol="0">
            <a:noAutofit/>
          </a:bodyPr>
          <a:lstStyle/>
          <a:p>
            <a:r>
              <a:rPr lang="fr-FR" sz="1000" i="1" dirty="0">
                <a:latin typeface="Arial" panose="020B0604020202020204" pitchFamily="34" charset="0"/>
                <a:ea typeface="+mn-ea"/>
                <a:cs typeface="+mn-cs"/>
              </a:rPr>
              <a:t>*</a:t>
            </a:r>
            <a:r>
              <a:rPr lang="fr-FR" sz="900" i="1" dirty="0">
                <a:effectLst/>
                <a:latin typeface="Arial" panose="020B0604020202020204" pitchFamily="34" charset="0"/>
                <a:ea typeface="+mn-ea"/>
                <a:cs typeface="+mn-cs"/>
              </a:rPr>
              <a:t>calculé sur le champ des salariés présents d’une période à l’autre et à caractéristiques d’emploi inchangées, le salaire mensuel de base est publié en indice chaque trimestre et couvre tous les secteurs d’activité de l’économie (hors agriculture et particuliers employeurs), grâce à une enquête adressée à 38 000 établissements de plus de 10 salariés.   </a:t>
            </a:r>
            <a:endParaRPr lang="fr-FR" sz="900" dirty="0">
              <a:effectLst/>
              <a:latin typeface="Times New Roman" panose="02020603050405020304" pitchFamily="18" charset="0"/>
              <a:ea typeface="Times New Roman" panose="02020603050405020304" pitchFamily="18" charset="0"/>
            </a:endParaRPr>
          </a:p>
        </p:txBody>
      </p:sp>
      <p:sp>
        <p:nvSpPr>
          <p:cNvPr id="15" name="ZoneTexte 1">
            <a:extLst>
              <a:ext uri="{FF2B5EF4-FFF2-40B4-BE49-F238E27FC236}">
                <a16:creationId xmlns:a16="http://schemas.microsoft.com/office/drawing/2014/main" id="{0E5029EE-8A1C-4B5C-9E66-706355987EC7}"/>
              </a:ext>
            </a:extLst>
          </p:cNvPr>
          <p:cNvSpPr txBox="1"/>
          <p:nvPr/>
        </p:nvSpPr>
        <p:spPr>
          <a:xfrm>
            <a:off x="-311142" y="6486106"/>
            <a:ext cx="6885432" cy="276225"/>
          </a:xfrm>
          <a:prstGeom prst="rect">
            <a:avLst/>
          </a:prstGeom>
        </p:spPr>
        <p:txBody>
          <a:bodyPr wrap="square" rtlCol="0">
            <a:noAutofit/>
          </a:bodyPr>
          <a:lstStyle/>
          <a:p>
            <a:r>
              <a:rPr lang="fr-FR" sz="1000" dirty="0">
                <a:effectLst/>
                <a:latin typeface="Arial" panose="020B0604020202020204" pitchFamily="34" charset="0"/>
                <a:ea typeface="+mn-ea"/>
                <a:cs typeface="+mn-cs"/>
              </a:rPr>
              <a:t>                         </a:t>
            </a:r>
            <a:r>
              <a:rPr lang="fr-FR" sz="1000" i="1" dirty="0">
                <a:effectLst/>
                <a:latin typeface="Arial" panose="020B0604020202020204" pitchFamily="34" charset="0"/>
                <a:ea typeface="+mn-ea"/>
                <a:cs typeface="+mn-cs"/>
              </a:rPr>
              <a:t>**</a:t>
            </a:r>
            <a:r>
              <a:rPr lang="fr-FR" sz="900" i="1" dirty="0">
                <a:latin typeface="Arial" panose="020B0604020202020204" pitchFamily="34" charset="0"/>
                <a:ea typeface="+mn-ea"/>
                <a:cs typeface="+mn-cs"/>
              </a:rPr>
              <a:t>indice général des prix à la consommation (y compris tabac)</a:t>
            </a:r>
            <a:endParaRPr lang="fr-FR" sz="900" dirty="0">
              <a:effectLst/>
              <a:latin typeface="Times New Roman" panose="02020603050405020304" pitchFamily="18" charset="0"/>
              <a:ea typeface="Times New Roman" panose="02020603050405020304" pitchFamily="18" charset="0"/>
            </a:endParaRPr>
          </a:p>
        </p:txBody>
      </p:sp>
      <p:pic>
        <p:nvPicPr>
          <p:cNvPr id="6" name="Image 5">
            <a:extLst>
              <a:ext uri="{FF2B5EF4-FFF2-40B4-BE49-F238E27FC236}">
                <a16:creationId xmlns:a16="http://schemas.microsoft.com/office/drawing/2014/main" id="{FFC16AB3-DAEE-48AE-8C03-76FBE5A492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776" y="1986083"/>
            <a:ext cx="7955280" cy="4061160"/>
          </a:xfrm>
          <a:prstGeom prst="rect">
            <a:avLst/>
          </a:prstGeom>
        </p:spPr>
      </p:pic>
      <p:sp>
        <p:nvSpPr>
          <p:cNvPr id="12" name="Rectangle 231">
            <a:extLst>
              <a:ext uri="{FF2B5EF4-FFF2-40B4-BE49-F238E27FC236}">
                <a16:creationId xmlns:a16="http://schemas.microsoft.com/office/drawing/2014/main" id="{59B0ECE7-B007-4D9B-94FB-47F1A75B0CA3}"/>
              </a:ext>
            </a:extLst>
          </p:cNvPr>
          <p:cNvSpPr>
            <a:spLocks noChangeArrowheads="1"/>
          </p:cNvSpPr>
          <p:nvPr/>
        </p:nvSpPr>
        <p:spPr bwMode="auto">
          <a:xfrm>
            <a:off x="1278615" y="2154838"/>
            <a:ext cx="458285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sur 1 an</a:t>
            </a:r>
          </a:p>
        </p:txBody>
      </p:sp>
    </p:spTree>
    <p:extLst>
      <p:ext uri="{BB962C8B-B14F-4D97-AF65-F5344CB8AC3E}">
        <p14:creationId xmlns:p14="http://schemas.microsoft.com/office/powerpoint/2010/main" val="3681971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570" y="236444"/>
            <a:ext cx="9009430" cy="1052596"/>
          </a:xfrm>
        </p:spPr>
        <p:txBody>
          <a:bodyPr/>
          <a:lstStyle/>
          <a:p>
            <a:r>
              <a:rPr lang="fr-FR" sz="1900" dirty="0"/>
              <a:t>Les rémunérations dans l’industrie ont grimpé à un rythme comparable à celui des rémunérations dans l’ensemble de l’économie. En niveau, Les premières restent donc supérieures de l’ordre de 15-16 % aux secondes.</a:t>
            </a:r>
          </a:p>
        </p:txBody>
      </p:sp>
      <p:sp>
        <p:nvSpPr>
          <p:cNvPr id="3" name="Espace réservé du contenu 2"/>
          <p:cNvSpPr>
            <a:spLocks noGrp="1"/>
          </p:cNvSpPr>
          <p:nvPr>
            <p:ph idx="1"/>
          </p:nvPr>
        </p:nvSpPr>
        <p:spPr>
          <a:xfrm>
            <a:off x="269140" y="1644593"/>
            <a:ext cx="8874860" cy="341490"/>
          </a:xfrm>
        </p:spPr>
        <p:txBody>
          <a:bodyPr/>
          <a:lstStyle/>
          <a:p>
            <a:r>
              <a:rPr lang="fr-FR" sz="1800" dirty="0"/>
              <a:t>Salaire moyen par tête* par grand secteur d’activité en France</a:t>
            </a:r>
          </a:p>
        </p:txBody>
      </p:sp>
      <p:sp>
        <p:nvSpPr>
          <p:cNvPr id="5" name="Rectangle 231"/>
          <p:cNvSpPr>
            <a:spLocks noChangeArrowheads="1"/>
          </p:cNvSpPr>
          <p:nvPr/>
        </p:nvSpPr>
        <p:spPr bwMode="auto">
          <a:xfrm>
            <a:off x="6976379" y="6486106"/>
            <a:ext cx="87203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
        <p:nvSpPr>
          <p:cNvPr id="14" name="ZoneTexte 1">
            <a:extLst>
              <a:ext uri="{FF2B5EF4-FFF2-40B4-BE49-F238E27FC236}">
                <a16:creationId xmlns:a16="http://schemas.microsoft.com/office/drawing/2014/main" id="{E34633A0-18F5-4974-93EE-B1B4BDD23BAD}"/>
              </a:ext>
            </a:extLst>
          </p:cNvPr>
          <p:cNvSpPr txBox="1"/>
          <p:nvPr/>
        </p:nvSpPr>
        <p:spPr>
          <a:xfrm>
            <a:off x="558689" y="6047242"/>
            <a:ext cx="8026621" cy="438863"/>
          </a:xfrm>
          <a:prstGeom prst="rect">
            <a:avLst/>
          </a:prstGeom>
        </p:spPr>
        <p:txBody>
          <a:bodyPr wrap="square" rtlCol="0">
            <a:noAutofit/>
          </a:bodyPr>
          <a:lstStyle/>
          <a:p>
            <a:r>
              <a:rPr lang="fr-FR" sz="1000" i="1" dirty="0">
                <a:latin typeface="Arial" panose="020B0604020202020204" pitchFamily="34" charset="0"/>
                <a:ea typeface="+mn-ea"/>
                <a:cs typeface="+mn-cs"/>
              </a:rPr>
              <a:t>*</a:t>
            </a:r>
            <a:r>
              <a:rPr lang="fr-FR" sz="900" i="1" dirty="0">
                <a:effectLst/>
                <a:latin typeface="Arial" panose="020B0604020202020204" pitchFamily="34" charset="0"/>
                <a:ea typeface="+mn-ea"/>
                <a:cs typeface="+mn-cs"/>
              </a:rPr>
              <a:t>le salaire moyen par tête est calculé par les comptables nationaux de l’Insee ; outre le salaire de base, il comprend les rémunérations annexes (primes, heures supplémentaires) et rapporte la masse salariale totale distribuée par les entreprises aux effectifs moyens de la période considérée.</a:t>
            </a:r>
            <a:endParaRPr lang="fr-FR" sz="900" dirty="0">
              <a:effectLst/>
              <a:latin typeface="Times New Roman" panose="02020603050405020304" pitchFamily="18" charset="0"/>
              <a:ea typeface="Times New Roman" panose="02020603050405020304" pitchFamily="18" charset="0"/>
            </a:endParaRPr>
          </a:p>
        </p:txBody>
      </p:sp>
      <p:pic>
        <p:nvPicPr>
          <p:cNvPr id="6" name="Image 5">
            <a:extLst>
              <a:ext uri="{FF2B5EF4-FFF2-40B4-BE49-F238E27FC236}">
                <a16:creationId xmlns:a16="http://schemas.microsoft.com/office/drawing/2014/main" id="{0A1255CC-8D06-44F8-997B-B6AACE4E6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776" y="1986083"/>
            <a:ext cx="8091535" cy="4061160"/>
          </a:xfrm>
          <a:prstGeom prst="rect">
            <a:avLst/>
          </a:prstGeom>
        </p:spPr>
      </p:pic>
      <p:sp>
        <p:nvSpPr>
          <p:cNvPr id="12" name="Rectangle 231">
            <a:extLst>
              <a:ext uri="{FF2B5EF4-FFF2-40B4-BE49-F238E27FC236}">
                <a16:creationId xmlns:a16="http://schemas.microsoft.com/office/drawing/2014/main" id="{4425CF58-8976-4ED2-B616-66DA0214DE8A}"/>
              </a:ext>
            </a:extLst>
          </p:cNvPr>
          <p:cNvSpPr>
            <a:spLocks noChangeArrowheads="1"/>
          </p:cNvSpPr>
          <p:nvPr/>
        </p:nvSpPr>
        <p:spPr bwMode="auto">
          <a:xfrm>
            <a:off x="1132311" y="2087915"/>
            <a:ext cx="458285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entre 2011 et 2021 en € courants</a:t>
            </a:r>
          </a:p>
        </p:txBody>
      </p:sp>
    </p:spTree>
    <p:extLst>
      <p:ext uri="{BB962C8B-B14F-4D97-AF65-F5344CB8AC3E}">
        <p14:creationId xmlns:p14="http://schemas.microsoft.com/office/powerpoint/2010/main" val="3206860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855" y="417065"/>
            <a:ext cx="9009430" cy="581698"/>
          </a:xfrm>
        </p:spPr>
        <p:txBody>
          <a:bodyPr/>
          <a:lstStyle/>
          <a:p>
            <a:r>
              <a:rPr lang="fr-FR" sz="2100" dirty="0"/>
              <a:t>Elles se sont montrées plus dynamiques dans </a:t>
            </a:r>
            <a:br>
              <a:rPr lang="fr-FR" sz="2100" dirty="0"/>
            </a:br>
            <a:r>
              <a:rPr lang="fr-FR" sz="2100" dirty="0"/>
              <a:t>les matériels de transport </a:t>
            </a:r>
          </a:p>
        </p:txBody>
      </p:sp>
      <p:sp>
        <p:nvSpPr>
          <p:cNvPr id="3" name="Espace réservé du contenu 2"/>
          <p:cNvSpPr>
            <a:spLocks noGrp="1"/>
          </p:cNvSpPr>
          <p:nvPr>
            <p:ph idx="1"/>
          </p:nvPr>
        </p:nvSpPr>
        <p:spPr>
          <a:xfrm>
            <a:off x="269140" y="1644593"/>
            <a:ext cx="8874860" cy="341490"/>
          </a:xfrm>
        </p:spPr>
        <p:txBody>
          <a:bodyPr/>
          <a:lstStyle/>
          <a:p>
            <a:r>
              <a:rPr lang="fr-FR" sz="1800" dirty="0"/>
              <a:t>Salaire moyen par tête par secteur de l’industrie en France</a:t>
            </a:r>
          </a:p>
        </p:txBody>
      </p:sp>
      <p:sp>
        <p:nvSpPr>
          <p:cNvPr id="5" name="Rectangle 231"/>
          <p:cNvSpPr>
            <a:spLocks noChangeArrowheads="1"/>
          </p:cNvSpPr>
          <p:nvPr/>
        </p:nvSpPr>
        <p:spPr bwMode="auto">
          <a:xfrm>
            <a:off x="6976379" y="6486106"/>
            <a:ext cx="87203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7" name="Image 6">
            <a:extLst>
              <a:ext uri="{FF2B5EF4-FFF2-40B4-BE49-F238E27FC236}">
                <a16:creationId xmlns:a16="http://schemas.microsoft.com/office/drawing/2014/main" id="{ED8122C5-CB46-4386-A332-E0A575E1B7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505" y="1986083"/>
            <a:ext cx="7626606" cy="4323277"/>
          </a:xfrm>
          <a:prstGeom prst="rect">
            <a:avLst/>
          </a:prstGeom>
        </p:spPr>
      </p:pic>
      <p:sp>
        <p:nvSpPr>
          <p:cNvPr id="11" name="Rectangle 231">
            <a:extLst>
              <a:ext uri="{FF2B5EF4-FFF2-40B4-BE49-F238E27FC236}">
                <a16:creationId xmlns:a16="http://schemas.microsoft.com/office/drawing/2014/main" id="{AE58F62D-C2AC-4662-86C0-F199CF12C50F}"/>
              </a:ext>
            </a:extLst>
          </p:cNvPr>
          <p:cNvSpPr>
            <a:spLocks noChangeArrowheads="1"/>
          </p:cNvSpPr>
          <p:nvPr/>
        </p:nvSpPr>
        <p:spPr bwMode="auto">
          <a:xfrm>
            <a:off x="1132311" y="2087915"/>
            <a:ext cx="458285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entre 2011 et 2021 en € courants</a:t>
            </a:r>
          </a:p>
        </p:txBody>
      </p:sp>
    </p:spTree>
    <p:extLst>
      <p:ext uri="{BB962C8B-B14F-4D97-AF65-F5344CB8AC3E}">
        <p14:creationId xmlns:p14="http://schemas.microsoft.com/office/powerpoint/2010/main" val="1882768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855" y="429768"/>
            <a:ext cx="9009430" cy="581698"/>
          </a:xfrm>
        </p:spPr>
        <p:txBody>
          <a:bodyPr/>
          <a:lstStyle/>
          <a:p>
            <a:r>
              <a:rPr lang="fr-FR" sz="2100" dirty="0"/>
              <a:t>Une augmentation nominale de l’ensemble des revenus </a:t>
            </a:r>
            <a:br>
              <a:rPr lang="fr-FR" sz="2100" dirty="0"/>
            </a:br>
            <a:r>
              <a:rPr lang="fr-FR" sz="2100" dirty="0"/>
              <a:t>un peu plus marquée qu’en europe en moyenne</a:t>
            </a:r>
          </a:p>
        </p:txBody>
      </p:sp>
      <p:sp>
        <p:nvSpPr>
          <p:cNvPr id="3" name="Espace réservé du contenu 2"/>
          <p:cNvSpPr>
            <a:spLocks noGrp="1"/>
          </p:cNvSpPr>
          <p:nvPr>
            <p:ph idx="1"/>
          </p:nvPr>
        </p:nvSpPr>
        <p:spPr>
          <a:xfrm>
            <a:off x="269140" y="1644593"/>
            <a:ext cx="8874860" cy="341490"/>
          </a:xfrm>
        </p:spPr>
        <p:txBody>
          <a:bodyPr/>
          <a:lstStyle/>
          <a:p>
            <a:r>
              <a:rPr lang="fr-FR" sz="1800" dirty="0"/>
              <a:t>Ensemble des revenus nets de prélèvements* en zone euro </a:t>
            </a:r>
          </a:p>
        </p:txBody>
      </p:sp>
      <p:sp>
        <p:nvSpPr>
          <p:cNvPr id="5" name="Rectangle 231"/>
          <p:cNvSpPr>
            <a:spLocks noChangeArrowheads="1"/>
          </p:cNvSpPr>
          <p:nvPr/>
        </p:nvSpPr>
        <p:spPr bwMode="auto">
          <a:xfrm>
            <a:off x="7086107" y="6614049"/>
            <a:ext cx="10659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Eurostat</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a:extLst>
              <a:ext uri="{FF2B5EF4-FFF2-40B4-BE49-F238E27FC236}">
                <a16:creationId xmlns:a16="http://schemas.microsoft.com/office/drawing/2014/main" id="{297EA201-3BBB-48A5-87AE-B93628A4EE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352" y="2084832"/>
            <a:ext cx="8105829" cy="4242816"/>
          </a:xfrm>
          <a:prstGeom prst="rect">
            <a:avLst/>
          </a:prstGeom>
        </p:spPr>
      </p:pic>
      <p:sp>
        <p:nvSpPr>
          <p:cNvPr id="12" name="Rectangle 231">
            <a:extLst>
              <a:ext uri="{FF2B5EF4-FFF2-40B4-BE49-F238E27FC236}">
                <a16:creationId xmlns:a16="http://schemas.microsoft.com/office/drawing/2014/main" id="{00683A1C-FDE3-493A-9352-351C2EC6CAFE}"/>
              </a:ext>
            </a:extLst>
          </p:cNvPr>
          <p:cNvSpPr>
            <a:spLocks noChangeArrowheads="1"/>
          </p:cNvSpPr>
          <p:nvPr/>
        </p:nvSpPr>
        <p:spPr bwMode="auto">
          <a:xfrm>
            <a:off x="1278615" y="2275664"/>
            <a:ext cx="458285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entre 2000 et 2020** en € courants</a:t>
            </a:r>
          </a:p>
        </p:txBody>
      </p:sp>
      <p:sp>
        <p:nvSpPr>
          <p:cNvPr id="14" name="ZoneTexte 1">
            <a:extLst>
              <a:ext uri="{FF2B5EF4-FFF2-40B4-BE49-F238E27FC236}">
                <a16:creationId xmlns:a16="http://schemas.microsoft.com/office/drawing/2014/main" id="{E34633A0-18F5-4974-93EE-B1B4BDD23BAD}"/>
              </a:ext>
            </a:extLst>
          </p:cNvPr>
          <p:cNvSpPr txBox="1"/>
          <p:nvPr/>
        </p:nvSpPr>
        <p:spPr>
          <a:xfrm>
            <a:off x="-292609" y="6363935"/>
            <a:ext cx="7378715" cy="341490"/>
          </a:xfrm>
          <a:prstGeom prst="rect">
            <a:avLst/>
          </a:prstGeom>
        </p:spPr>
        <p:txBody>
          <a:bodyPr wrap="square" rtlCol="0">
            <a:noAutofit/>
          </a:bodyPr>
          <a:lstStyle/>
          <a:p>
            <a:r>
              <a:rPr lang="fr-FR" sz="1000" dirty="0">
                <a:effectLst/>
                <a:latin typeface="Arial" panose="020B0604020202020204" pitchFamily="34" charset="0"/>
                <a:ea typeface="+mn-ea"/>
                <a:cs typeface="+mn-cs"/>
              </a:rPr>
              <a:t>                         </a:t>
            </a:r>
            <a:r>
              <a:rPr lang="fr-FR" sz="1000" i="1" dirty="0">
                <a:effectLst/>
                <a:latin typeface="Arial" panose="020B0604020202020204" pitchFamily="34" charset="0"/>
                <a:ea typeface="+mn-ea"/>
                <a:cs typeface="+mn-cs"/>
              </a:rPr>
              <a:t>*</a:t>
            </a:r>
            <a:r>
              <a:rPr lang="fr-FR" sz="900" i="1" dirty="0">
                <a:effectLst/>
                <a:latin typeface="Arial" panose="020B0604020202020204" pitchFamily="34" charset="0"/>
                <a:ea typeface="+mn-ea"/>
                <a:cs typeface="+mn-cs"/>
              </a:rPr>
              <a:t>revenus d’activité et autres revenus (patrimoine, prestations sociales) en déduction des prélèvements sociaux et fiscaux</a:t>
            </a:r>
            <a:endParaRPr lang="fr-FR" sz="900" dirty="0">
              <a:effectLst/>
              <a:latin typeface="Times New Roman" panose="02020603050405020304" pitchFamily="18" charset="0"/>
              <a:ea typeface="Times New Roman" panose="02020603050405020304" pitchFamily="18" charset="0"/>
            </a:endParaRPr>
          </a:p>
        </p:txBody>
      </p:sp>
      <p:sp>
        <p:nvSpPr>
          <p:cNvPr id="15" name="ZoneTexte 1">
            <a:extLst>
              <a:ext uri="{FF2B5EF4-FFF2-40B4-BE49-F238E27FC236}">
                <a16:creationId xmlns:a16="http://schemas.microsoft.com/office/drawing/2014/main" id="{0E5029EE-8A1C-4B5C-9E66-706355987EC7}"/>
              </a:ext>
            </a:extLst>
          </p:cNvPr>
          <p:cNvSpPr txBox="1"/>
          <p:nvPr/>
        </p:nvSpPr>
        <p:spPr>
          <a:xfrm>
            <a:off x="-274566" y="6518480"/>
            <a:ext cx="6885432" cy="276225"/>
          </a:xfrm>
          <a:prstGeom prst="rect">
            <a:avLst/>
          </a:prstGeom>
        </p:spPr>
        <p:txBody>
          <a:bodyPr wrap="square" rtlCol="0">
            <a:noAutofit/>
          </a:bodyPr>
          <a:lstStyle/>
          <a:p>
            <a:r>
              <a:rPr lang="fr-FR" sz="1000" dirty="0">
                <a:effectLst/>
                <a:latin typeface="Arial" panose="020B0604020202020204" pitchFamily="34" charset="0"/>
                <a:ea typeface="+mn-ea"/>
                <a:cs typeface="+mn-cs"/>
              </a:rPr>
              <a:t>                         **</a:t>
            </a:r>
            <a:r>
              <a:rPr lang="fr-FR" sz="900" i="1" dirty="0">
                <a:effectLst/>
                <a:latin typeface="Arial" panose="020B0604020202020204" pitchFamily="34" charset="0"/>
                <a:ea typeface="+mn-ea"/>
                <a:cs typeface="+mn-cs"/>
              </a:rPr>
              <a:t>les données pour 2021 ne sont le plus souvent pas disponibles pour </a:t>
            </a:r>
            <a:r>
              <a:rPr lang="fr-FR" sz="900" i="1" dirty="0">
                <a:latin typeface="Arial" panose="020B0604020202020204" pitchFamily="34" charset="0"/>
                <a:ea typeface="+mn-ea"/>
                <a:cs typeface="+mn-cs"/>
              </a:rPr>
              <a:t>les autres pays que la France.</a:t>
            </a:r>
            <a:endParaRPr lang="fr-FR" sz="9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50531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570" y="294302"/>
            <a:ext cx="9009430" cy="872547"/>
          </a:xfrm>
        </p:spPr>
        <p:txBody>
          <a:bodyPr/>
          <a:lstStyle/>
          <a:p>
            <a:r>
              <a:rPr lang="fr-FR" sz="2100" dirty="0"/>
              <a:t>La hausse des revenus d’activité perçus par les français explique très majoritairement celle de l’ensemble de leurs ressources</a:t>
            </a:r>
          </a:p>
        </p:txBody>
      </p:sp>
      <p:sp>
        <p:nvSpPr>
          <p:cNvPr id="3" name="Espace réservé du contenu 2"/>
          <p:cNvSpPr>
            <a:spLocks noGrp="1"/>
          </p:cNvSpPr>
          <p:nvPr>
            <p:ph idx="1"/>
          </p:nvPr>
        </p:nvSpPr>
        <p:spPr>
          <a:xfrm>
            <a:off x="269140" y="1644593"/>
            <a:ext cx="8874860" cy="341490"/>
          </a:xfrm>
        </p:spPr>
        <p:txBody>
          <a:bodyPr/>
          <a:lstStyle/>
          <a:p>
            <a:r>
              <a:rPr lang="fr-FR" sz="1800" dirty="0"/>
              <a:t>Composantes des revenus nets de prélèvements des ménages en France  </a:t>
            </a:r>
          </a:p>
        </p:txBody>
      </p:sp>
      <p:sp>
        <p:nvSpPr>
          <p:cNvPr id="5" name="Rectangle 231"/>
          <p:cNvSpPr>
            <a:spLocks noChangeArrowheads="1"/>
          </p:cNvSpPr>
          <p:nvPr/>
        </p:nvSpPr>
        <p:spPr bwMode="auto">
          <a:xfrm>
            <a:off x="7086107" y="6502048"/>
            <a:ext cx="87203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
        <p:nvSpPr>
          <p:cNvPr id="14" name="ZoneTexte 1">
            <a:extLst>
              <a:ext uri="{FF2B5EF4-FFF2-40B4-BE49-F238E27FC236}">
                <a16:creationId xmlns:a16="http://schemas.microsoft.com/office/drawing/2014/main" id="{E34633A0-18F5-4974-93EE-B1B4BDD23BAD}"/>
              </a:ext>
            </a:extLst>
          </p:cNvPr>
          <p:cNvSpPr txBox="1"/>
          <p:nvPr/>
        </p:nvSpPr>
        <p:spPr>
          <a:xfrm>
            <a:off x="-274320" y="6217919"/>
            <a:ext cx="6885432" cy="276225"/>
          </a:xfrm>
          <a:prstGeom prst="rect">
            <a:avLst/>
          </a:prstGeom>
        </p:spPr>
        <p:txBody>
          <a:bodyPr wrap="square" rtlCol="0">
            <a:noAutofit/>
          </a:bodyPr>
          <a:lstStyle/>
          <a:p>
            <a:r>
              <a:rPr lang="fr-FR" sz="1000" dirty="0">
                <a:effectLst/>
                <a:latin typeface="Arial" panose="020B0604020202020204" pitchFamily="34" charset="0"/>
                <a:ea typeface="+mn-ea"/>
                <a:cs typeface="+mn-cs"/>
              </a:rPr>
              <a:t>                         </a:t>
            </a:r>
            <a:r>
              <a:rPr lang="fr-FR" sz="1000" i="1" dirty="0">
                <a:effectLst/>
                <a:latin typeface="Arial" panose="020B0604020202020204" pitchFamily="34" charset="0"/>
                <a:ea typeface="+mn-ea"/>
                <a:cs typeface="+mn-cs"/>
              </a:rPr>
              <a:t>**</a:t>
            </a:r>
            <a:r>
              <a:rPr lang="fr-FR" sz="900" i="1" dirty="0">
                <a:effectLst/>
                <a:latin typeface="Arial" panose="020B0604020202020204" pitchFamily="34" charset="0"/>
                <a:ea typeface="+mn-ea"/>
                <a:cs typeface="+mn-cs"/>
              </a:rPr>
              <a:t>pensions de retraite, allocations familiales, allocations chômage, indemnités d’activité partielle, etc.</a:t>
            </a:r>
            <a:endParaRPr lang="fr-FR" sz="900" dirty="0">
              <a:effectLst/>
              <a:latin typeface="Times New Roman" panose="02020603050405020304" pitchFamily="18" charset="0"/>
              <a:ea typeface="Times New Roman" panose="02020603050405020304" pitchFamily="18" charset="0"/>
            </a:endParaRPr>
          </a:p>
        </p:txBody>
      </p:sp>
      <p:sp>
        <p:nvSpPr>
          <p:cNvPr id="12" name="ZoneTexte 1">
            <a:extLst>
              <a:ext uri="{FF2B5EF4-FFF2-40B4-BE49-F238E27FC236}">
                <a16:creationId xmlns:a16="http://schemas.microsoft.com/office/drawing/2014/main" id="{DC7BF10D-B0FB-4506-A474-89EA254DE9D6}"/>
              </a:ext>
            </a:extLst>
          </p:cNvPr>
          <p:cNvSpPr txBox="1"/>
          <p:nvPr/>
        </p:nvSpPr>
        <p:spPr>
          <a:xfrm>
            <a:off x="-274320" y="6403997"/>
            <a:ext cx="6885432" cy="276225"/>
          </a:xfrm>
          <a:prstGeom prst="rect">
            <a:avLst/>
          </a:prstGeom>
        </p:spPr>
        <p:txBody>
          <a:bodyPr wrap="square" rtlCol="0">
            <a:noAutofit/>
          </a:bodyPr>
          <a:lstStyle/>
          <a:p>
            <a:r>
              <a:rPr lang="fr-FR" sz="1000" dirty="0">
                <a:effectLst/>
                <a:latin typeface="Arial" panose="020B0604020202020204" pitchFamily="34" charset="0"/>
                <a:ea typeface="+mn-ea"/>
                <a:cs typeface="+mn-cs"/>
              </a:rPr>
              <a:t>                         </a:t>
            </a:r>
            <a:r>
              <a:rPr lang="fr-FR" sz="1000" i="1" dirty="0">
                <a:effectLst/>
                <a:latin typeface="Arial" panose="020B0604020202020204" pitchFamily="34" charset="0"/>
                <a:ea typeface="+mn-ea"/>
                <a:cs typeface="+mn-cs"/>
              </a:rPr>
              <a:t>**</a:t>
            </a:r>
            <a:r>
              <a:rPr lang="fr-FR" sz="900" i="1" dirty="0">
                <a:effectLst/>
                <a:latin typeface="Arial" panose="020B0604020202020204" pitchFamily="34" charset="0"/>
                <a:ea typeface="+mn-ea"/>
                <a:cs typeface="+mn-cs"/>
              </a:rPr>
              <a:t>*impôts sur le revenu et le patrimoine, CSG, CRDS, taxe d’habitation, cotisations sociales</a:t>
            </a:r>
            <a:endParaRPr lang="fr-FR" sz="900" dirty="0">
              <a:effectLst/>
              <a:latin typeface="Times New Roman" panose="02020603050405020304" pitchFamily="18" charset="0"/>
              <a:ea typeface="Times New Roman" panose="02020603050405020304" pitchFamily="18" charset="0"/>
            </a:endParaRPr>
          </a:p>
        </p:txBody>
      </p:sp>
      <p:sp>
        <p:nvSpPr>
          <p:cNvPr id="13" name="ZoneTexte 1">
            <a:extLst>
              <a:ext uri="{FF2B5EF4-FFF2-40B4-BE49-F238E27FC236}">
                <a16:creationId xmlns:a16="http://schemas.microsoft.com/office/drawing/2014/main" id="{EB9A7438-1D54-4C0C-B731-7DFAB65A2587}"/>
              </a:ext>
            </a:extLst>
          </p:cNvPr>
          <p:cNvSpPr txBox="1"/>
          <p:nvPr/>
        </p:nvSpPr>
        <p:spPr>
          <a:xfrm>
            <a:off x="-274320" y="6044830"/>
            <a:ext cx="6885432" cy="276225"/>
          </a:xfrm>
          <a:prstGeom prst="rect">
            <a:avLst/>
          </a:prstGeom>
        </p:spPr>
        <p:txBody>
          <a:bodyPr wrap="square" rtlCol="0">
            <a:noAutofit/>
          </a:bodyPr>
          <a:lstStyle/>
          <a:p>
            <a:r>
              <a:rPr lang="fr-FR" sz="1000" dirty="0">
                <a:effectLst/>
                <a:latin typeface="Arial" panose="020B0604020202020204" pitchFamily="34" charset="0"/>
                <a:ea typeface="+mn-ea"/>
                <a:cs typeface="+mn-cs"/>
              </a:rPr>
              <a:t>                         </a:t>
            </a:r>
            <a:r>
              <a:rPr lang="fr-FR" sz="1000" i="1" dirty="0">
                <a:effectLst/>
                <a:latin typeface="Arial" panose="020B0604020202020204" pitchFamily="34" charset="0"/>
                <a:ea typeface="+mn-ea"/>
                <a:cs typeface="+mn-cs"/>
              </a:rPr>
              <a:t>*</a:t>
            </a:r>
            <a:r>
              <a:rPr lang="fr-FR" sz="900" i="1" dirty="0">
                <a:latin typeface="Arial" panose="020B0604020202020204" pitchFamily="34" charset="0"/>
                <a:ea typeface="+mn-ea"/>
                <a:cs typeface="+mn-cs"/>
              </a:rPr>
              <a:t>y compris les </a:t>
            </a:r>
            <a:r>
              <a:rPr lang="fr-FR" sz="900" i="1" dirty="0">
                <a:effectLst/>
                <a:latin typeface="Arial" panose="020B0604020202020204" pitchFamily="34" charset="0"/>
                <a:ea typeface="+mn-ea"/>
                <a:cs typeface="+mn-cs"/>
              </a:rPr>
              <a:t>revenus des entrepreneurs individuels</a:t>
            </a:r>
            <a:endParaRPr lang="fr-FR" sz="900" dirty="0">
              <a:effectLst/>
              <a:latin typeface="Times New Roman" panose="02020603050405020304" pitchFamily="18" charset="0"/>
              <a:ea typeface="Times New Roman" panose="02020603050405020304" pitchFamily="18" charset="0"/>
            </a:endParaRPr>
          </a:p>
        </p:txBody>
      </p:sp>
      <p:pic>
        <p:nvPicPr>
          <p:cNvPr id="10" name="Image 9">
            <a:extLst>
              <a:ext uri="{FF2B5EF4-FFF2-40B4-BE49-F238E27FC236}">
                <a16:creationId xmlns:a16="http://schemas.microsoft.com/office/drawing/2014/main" id="{8DBA4F20-CD81-44B9-B30E-3C0ECA09B1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920" y="1986083"/>
            <a:ext cx="7918704" cy="4058747"/>
          </a:xfrm>
          <a:prstGeom prst="rect">
            <a:avLst/>
          </a:prstGeom>
        </p:spPr>
      </p:pic>
      <p:sp>
        <p:nvSpPr>
          <p:cNvPr id="16" name="Rectangle 231">
            <a:extLst>
              <a:ext uri="{FF2B5EF4-FFF2-40B4-BE49-F238E27FC236}">
                <a16:creationId xmlns:a16="http://schemas.microsoft.com/office/drawing/2014/main" id="{0E9A5992-0C2A-49EB-9A3A-A1C384889F7F}"/>
              </a:ext>
            </a:extLst>
          </p:cNvPr>
          <p:cNvSpPr>
            <a:spLocks noChangeArrowheads="1"/>
          </p:cNvSpPr>
          <p:nvPr/>
        </p:nvSpPr>
        <p:spPr bwMode="auto">
          <a:xfrm>
            <a:off x="1095735" y="2165267"/>
            <a:ext cx="458285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contribution en points de % entre 2011 et 2021 </a:t>
            </a:r>
          </a:p>
        </p:txBody>
      </p:sp>
      <p:sp>
        <p:nvSpPr>
          <p:cNvPr id="19" name="ZoneTexte 1">
            <a:extLst>
              <a:ext uri="{FF2B5EF4-FFF2-40B4-BE49-F238E27FC236}">
                <a16:creationId xmlns:a16="http://schemas.microsoft.com/office/drawing/2014/main" id="{C93F31BE-CFAC-4715-9DA4-B769986CE7BF}"/>
              </a:ext>
            </a:extLst>
          </p:cNvPr>
          <p:cNvSpPr txBox="1"/>
          <p:nvPr/>
        </p:nvSpPr>
        <p:spPr>
          <a:xfrm>
            <a:off x="192023" y="4704143"/>
            <a:ext cx="6574043" cy="509264"/>
          </a:xfrm>
          <a:prstGeom prst="rect">
            <a:avLst/>
          </a:prstGeom>
        </p:spPr>
        <p:txBody>
          <a:bodyPr wrap="square" rtlCol="0">
            <a:noAutofit/>
          </a:bodyPr>
          <a:lstStyle/>
          <a:p>
            <a:r>
              <a:rPr lang="fr-FR" sz="1000" dirty="0">
                <a:effectLst/>
                <a:latin typeface="Arial" panose="020B0604020202020204" pitchFamily="34" charset="0"/>
                <a:ea typeface="+mn-ea"/>
                <a:cs typeface="+mn-cs"/>
              </a:rPr>
              <a:t>                         </a:t>
            </a:r>
            <a:r>
              <a:rPr lang="fr-FR" sz="800" i="1" u="sng" dirty="0">
                <a:latin typeface="Arial" panose="020B0604020202020204" pitchFamily="34" charset="0"/>
                <a:ea typeface="+mn-ea"/>
                <a:cs typeface="+mn-cs"/>
              </a:rPr>
              <a:t>note de lecture</a:t>
            </a:r>
            <a:r>
              <a:rPr lang="fr-FR" sz="800" i="1" dirty="0">
                <a:latin typeface="Arial" panose="020B0604020202020204" pitchFamily="34" charset="0"/>
                <a:ea typeface="+mn-ea"/>
                <a:cs typeface="+mn-cs"/>
              </a:rPr>
              <a:t> : au cours des 10 dernières années, la masse de l’ensemble </a:t>
            </a:r>
          </a:p>
          <a:p>
            <a:r>
              <a:rPr lang="fr-FR" sz="800" i="1" dirty="0">
                <a:latin typeface="Arial" panose="020B0604020202020204" pitchFamily="34" charset="0"/>
                <a:ea typeface="+mn-ea"/>
                <a:cs typeface="+mn-cs"/>
              </a:rPr>
              <a:t>                              des revenus nets des ménages a augmenté de plus de 20 % ; les revenus bruts </a:t>
            </a:r>
          </a:p>
          <a:p>
            <a:r>
              <a:rPr lang="fr-FR" sz="800" i="1" dirty="0">
                <a:latin typeface="Arial" panose="020B0604020202020204" pitchFamily="34" charset="0"/>
                <a:ea typeface="+mn-ea"/>
                <a:cs typeface="+mn-cs"/>
              </a:rPr>
              <a:t>                              d’activité ont contribué à hauteur de 17,5 points à cette évolution  </a:t>
            </a:r>
          </a:p>
          <a:p>
            <a:r>
              <a:rPr lang="fr-FR" sz="800" i="1" dirty="0">
                <a:latin typeface="Arial" panose="020B0604020202020204" pitchFamily="34" charset="0"/>
                <a:ea typeface="+mn-ea"/>
                <a:cs typeface="+mn-cs"/>
              </a:rPr>
              <a:t> </a:t>
            </a:r>
          </a:p>
          <a:p>
            <a:r>
              <a:rPr lang="fr-FR" sz="8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3062477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606" y="423094"/>
            <a:ext cx="8459440" cy="581698"/>
          </a:xfrm>
        </p:spPr>
        <p:txBody>
          <a:bodyPr/>
          <a:lstStyle/>
          <a:p>
            <a:r>
              <a:rPr lang="fr-FR" sz="2100" dirty="0"/>
              <a:t>Le pouvoir d’achat a fait mieux que résister depuis l’apparition de la pandémie</a:t>
            </a:r>
          </a:p>
        </p:txBody>
      </p:sp>
      <p:sp>
        <p:nvSpPr>
          <p:cNvPr id="3" name="Espace réservé du contenu 2"/>
          <p:cNvSpPr>
            <a:spLocks noGrp="1"/>
          </p:cNvSpPr>
          <p:nvPr>
            <p:ph idx="1"/>
          </p:nvPr>
        </p:nvSpPr>
        <p:spPr>
          <a:xfrm>
            <a:off x="251671" y="1781103"/>
            <a:ext cx="8459375" cy="341490"/>
          </a:xfrm>
        </p:spPr>
        <p:txBody>
          <a:bodyPr/>
          <a:lstStyle/>
          <a:p>
            <a:pPr algn="just">
              <a:spcAft>
                <a:spcPts val="1800"/>
              </a:spcAft>
            </a:pPr>
            <a:r>
              <a:rPr lang="fr-FR" sz="1600" dirty="0"/>
              <a:t>→ Depuis 2000, la masse des revenus nets perçus par les Français a grimpé en moyenne de 2,7 % l’an en euros courants. La première décennie a enregistré une progression moyenne de 3,4 % et la seconde de 1,9 %. </a:t>
            </a:r>
          </a:p>
          <a:p>
            <a:pPr algn="just">
              <a:spcAft>
                <a:spcPts val="1800"/>
              </a:spcAft>
            </a:pPr>
            <a:r>
              <a:rPr lang="fr-FR" sz="1600" dirty="0"/>
              <a:t>→  Les mesures mises en œuvre lors de la crise sanitaire ont préservé les revenus nets en 2020, en dépit d’une chute sans précédent du produit intérieur brut. En regard, les revenus dégagés par les entreprises ont plongé de plus de 15 % en un an et ceux des administrations publiques de 19 %.  </a:t>
            </a:r>
          </a:p>
          <a:p>
            <a:pPr algn="just">
              <a:spcAft>
                <a:spcPts val="1800"/>
              </a:spcAft>
            </a:pPr>
            <a:r>
              <a:rPr lang="fr-FR" sz="1600" dirty="0"/>
              <a:t>→  En 2021, les revenus nets des ménages ont augmenté de 4 % selon une première évaluation de l’Insee, tirés en premier lieu par un vif rebond des revenus d’activité (+ 6,2 %), eux-mêmes stimulés par l’accroissement de l’emploi. La hausse se prolongerait en 2022 mais l’inflation accélèrerait significativement dans le même temps.</a:t>
            </a:r>
          </a:p>
          <a:p>
            <a:pPr algn="just">
              <a:spcAft>
                <a:spcPts val="1800"/>
              </a:spcAft>
            </a:pPr>
            <a:r>
              <a:rPr lang="fr-FR" sz="1600" dirty="0"/>
              <a:t>→  Le pouvoir d’achat- à savoir l’écart entre la variation des revenus et celle des prix- s’est accru de 2,3 % l’an dernier ; en tenant compte de l’évolution de la population, il s’est renforcé de 1,9 %.</a:t>
            </a:r>
          </a:p>
          <a:p>
            <a:pPr algn="just"/>
            <a:endParaRPr lang="fr-FR" sz="1850" dirty="0"/>
          </a:p>
          <a:p>
            <a:pPr algn="just"/>
            <a:endParaRPr lang="fr-FR" sz="1800" dirty="0"/>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Tree>
    <p:extLst>
      <p:ext uri="{BB962C8B-B14F-4D97-AF65-F5344CB8AC3E}">
        <p14:creationId xmlns:p14="http://schemas.microsoft.com/office/powerpoint/2010/main" val="3881741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9164" y="308715"/>
            <a:ext cx="9009430" cy="581698"/>
          </a:xfrm>
        </p:spPr>
        <p:txBody>
          <a:bodyPr/>
          <a:lstStyle/>
          <a:p>
            <a:r>
              <a:rPr lang="fr-FR" sz="2100" dirty="0"/>
              <a:t>lorsqu’il est mesuré à un niveau individuel, le pouvoir d’achat a grimpé de 1 % l’an en moyenne depuis 2014</a:t>
            </a:r>
          </a:p>
        </p:txBody>
      </p:sp>
      <p:sp>
        <p:nvSpPr>
          <p:cNvPr id="3" name="Espace réservé du contenu 2"/>
          <p:cNvSpPr>
            <a:spLocks noGrp="1"/>
          </p:cNvSpPr>
          <p:nvPr>
            <p:ph idx="1"/>
          </p:nvPr>
        </p:nvSpPr>
        <p:spPr>
          <a:xfrm>
            <a:off x="269140" y="1615630"/>
            <a:ext cx="8874860" cy="341490"/>
          </a:xfrm>
        </p:spPr>
        <p:txBody>
          <a:bodyPr/>
          <a:lstStyle/>
          <a:p>
            <a:r>
              <a:rPr lang="fr-FR" sz="1800" dirty="0"/>
              <a:t>Pouvoir d’achat du revenu disponible par unité de consommation* en France</a:t>
            </a:r>
          </a:p>
          <a:p>
            <a:endParaRPr lang="fr-FR" dirty="0"/>
          </a:p>
        </p:txBody>
      </p:sp>
      <p:sp>
        <p:nvSpPr>
          <p:cNvPr id="5" name="Rectangle 231"/>
          <p:cNvSpPr>
            <a:spLocks noChangeArrowheads="1"/>
          </p:cNvSpPr>
          <p:nvPr/>
        </p:nvSpPr>
        <p:spPr bwMode="auto">
          <a:xfrm>
            <a:off x="7076813" y="6542173"/>
            <a:ext cx="90730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 </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
        <p:nvSpPr>
          <p:cNvPr id="14" name="Rectangle 231">
            <a:extLst>
              <a:ext uri="{FF2B5EF4-FFF2-40B4-BE49-F238E27FC236}">
                <a16:creationId xmlns:a16="http://schemas.microsoft.com/office/drawing/2014/main" id="{EE8E8AFA-F773-4E12-A550-32A8C1BD766D}"/>
              </a:ext>
            </a:extLst>
          </p:cNvPr>
          <p:cNvSpPr>
            <a:spLocks noChangeArrowheads="1"/>
          </p:cNvSpPr>
          <p:nvPr/>
        </p:nvSpPr>
        <p:spPr bwMode="auto">
          <a:xfrm>
            <a:off x="523782" y="6195342"/>
            <a:ext cx="8200195" cy="353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900" i="1" dirty="0">
                <a:solidFill>
                  <a:schemeClr val="tx1">
                    <a:lumMod val="50000"/>
                  </a:schemeClr>
                </a:solidFill>
                <a:latin typeface="Arial"/>
              </a:rPr>
              <a:t>*</a:t>
            </a:r>
            <a:r>
              <a:rPr lang="fr-FR" altLang="fr-FR" sz="700" i="1" dirty="0">
                <a:solidFill>
                  <a:schemeClr val="tx1">
                    <a:lumMod val="50000"/>
                  </a:schemeClr>
                </a:solidFill>
                <a:latin typeface="Arial"/>
              </a:rPr>
              <a:t>le concept d’unité de consommation </a:t>
            </a:r>
            <a:r>
              <a:rPr lang="fr-FR" sz="700" i="1" dirty="0">
                <a:solidFill>
                  <a:schemeClr val="tx1">
                    <a:lumMod val="50000"/>
                  </a:schemeClr>
                </a:solidFill>
                <a:latin typeface="Arial"/>
              </a:rPr>
              <a:t>tient compte des évolutions démographiques, et, plus particulièrement, des économies d’échelle au sein du ménage ; en effet, les besoins de ce dernier </a:t>
            </a:r>
            <a:br>
              <a:rPr lang="fr-FR" sz="700" i="1" dirty="0">
                <a:solidFill>
                  <a:schemeClr val="tx1">
                    <a:lumMod val="50000"/>
                  </a:schemeClr>
                </a:solidFill>
                <a:latin typeface="Arial"/>
              </a:rPr>
            </a:br>
            <a:r>
              <a:rPr lang="fr-FR" sz="700" i="1" dirty="0">
                <a:solidFill>
                  <a:schemeClr val="tx1">
                    <a:lumMod val="50000"/>
                  </a:schemeClr>
                </a:solidFill>
                <a:latin typeface="Arial"/>
              </a:rPr>
              <a:t>ne s'accroissent pas en stricte proportion de sa taille. Ici, c’est par ailleurs l’indice du déflateur de la consommation des ménages qui est utilisé, dont le champ est plus large que l’indice général </a:t>
            </a:r>
          </a:p>
          <a:p>
            <a:pPr>
              <a:defRPr/>
            </a:pPr>
            <a:r>
              <a:rPr lang="fr-FR" sz="700" i="1" dirty="0">
                <a:solidFill>
                  <a:schemeClr val="tx1">
                    <a:lumMod val="50000"/>
                  </a:schemeClr>
                </a:solidFill>
                <a:latin typeface="Arial"/>
              </a:rPr>
              <a:t>des prix à la consommation. </a:t>
            </a:r>
            <a:endParaRPr lang="fr-FR" altLang="fr-FR" sz="700" i="1" dirty="0">
              <a:solidFill>
                <a:schemeClr val="tx1">
                  <a:lumMod val="50000"/>
                </a:schemeClr>
              </a:solidFill>
              <a:latin typeface="Arial"/>
            </a:endParaRPr>
          </a:p>
        </p:txBody>
      </p:sp>
      <p:pic>
        <p:nvPicPr>
          <p:cNvPr id="7" name="Image 6">
            <a:extLst>
              <a:ext uri="{FF2B5EF4-FFF2-40B4-BE49-F238E27FC236}">
                <a16:creationId xmlns:a16="http://schemas.microsoft.com/office/drawing/2014/main" id="{3954980C-4751-42D2-B7E6-59E35F4794F7}"/>
              </a:ext>
            </a:extLst>
          </p:cNvPr>
          <p:cNvPicPr>
            <a:picLocks noChangeAspect="1"/>
          </p:cNvPicPr>
          <p:nvPr/>
        </p:nvPicPr>
        <p:blipFill>
          <a:blip r:embed="rId2"/>
          <a:stretch>
            <a:fillRect/>
          </a:stretch>
        </p:blipFill>
        <p:spPr>
          <a:xfrm>
            <a:off x="457200" y="1957119"/>
            <a:ext cx="8266777" cy="4145717"/>
          </a:xfrm>
          <a:prstGeom prst="rect">
            <a:avLst/>
          </a:prstGeom>
        </p:spPr>
      </p:pic>
      <p:sp>
        <p:nvSpPr>
          <p:cNvPr id="12" name="Rectangle 231">
            <a:extLst>
              <a:ext uri="{FF2B5EF4-FFF2-40B4-BE49-F238E27FC236}">
                <a16:creationId xmlns:a16="http://schemas.microsoft.com/office/drawing/2014/main" id="{58EA92C5-C431-4276-9D01-F928F7A5ED14}"/>
              </a:ext>
            </a:extLst>
          </p:cNvPr>
          <p:cNvSpPr>
            <a:spLocks noChangeArrowheads="1"/>
          </p:cNvSpPr>
          <p:nvPr/>
        </p:nvSpPr>
        <p:spPr bwMode="auto">
          <a:xfrm>
            <a:off x="1964415" y="2189747"/>
            <a:ext cx="458285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sur 1 an</a:t>
            </a:r>
          </a:p>
        </p:txBody>
      </p:sp>
    </p:spTree>
    <p:extLst>
      <p:ext uri="{BB962C8B-B14F-4D97-AF65-F5344CB8AC3E}">
        <p14:creationId xmlns:p14="http://schemas.microsoft.com/office/powerpoint/2010/main" val="363108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855" y="275701"/>
            <a:ext cx="9009430" cy="872547"/>
          </a:xfrm>
        </p:spPr>
        <p:txBody>
          <a:bodyPr/>
          <a:lstStyle/>
          <a:p>
            <a:r>
              <a:rPr lang="fr-FR" sz="2100" dirty="0"/>
              <a:t>la consommation s’est raffermie davantage que le pouvoir d’achat l’an passé. Le taux d’épargne demeure néanmoins élevé.</a:t>
            </a:r>
          </a:p>
        </p:txBody>
      </p:sp>
      <p:sp>
        <p:nvSpPr>
          <p:cNvPr id="3" name="Espace réservé du contenu 2"/>
          <p:cNvSpPr>
            <a:spLocks noGrp="1"/>
          </p:cNvSpPr>
          <p:nvPr>
            <p:ph idx="1"/>
          </p:nvPr>
        </p:nvSpPr>
        <p:spPr>
          <a:xfrm>
            <a:off x="269140" y="1615630"/>
            <a:ext cx="8874860" cy="341490"/>
          </a:xfrm>
        </p:spPr>
        <p:txBody>
          <a:bodyPr/>
          <a:lstStyle/>
          <a:p>
            <a:r>
              <a:rPr lang="fr-FR" sz="1800" dirty="0"/>
              <a:t>Taux d’épargne des ménages en France</a:t>
            </a:r>
          </a:p>
          <a:p>
            <a:endParaRPr lang="fr-FR" dirty="0"/>
          </a:p>
        </p:txBody>
      </p:sp>
      <p:sp>
        <p:nvSpPr>
          <p:cNvPr id="5" name="Rectangle 231"/>
          <p:cNvSpPr>
            <a:spLocks noChangeArrowheads="1"/>
          </p:cNvSpPr>
          <p:nvPr/>
        </p:nvSpPr>
        <p:spPr bwMode="auto">
          <a:xfrm>
            <a:off x="7076813" y="6542173"/>
            <a:ext cx="90730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 </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a:extLst>
              <a:ext uri="{FF2B5EF4-FFF2-40B4-BE49-F238E27FC236}">
                <a16:creationId xmlns:a16="http://schemas.microsoft.com/office/drawing/2014/main" id="{FE0F986F-A27B-4009-9CBF-B2823DCD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6071" y="1957120"/>
            <a:ext cx="8119873" cy="4352240"/>
          </a:xfrm>
          <a:prstGeom prst="rect">
            <a:avLst/>
          </a:prstGeom>
        </p:spPr>
      </p:pic>
      <p:sp>
        <p:nvSpPr>
          <p:cNvPr id="11" name="Rectangle 231">
            <a:extLst>
              <a:ext uri="{FF2B5EF4-FFF2-40B4-BE49-F238E27FC236}">
                <a16:creationId xmlns:a16="http://schemas.microsoft.com/office/drawing/2014/main" id="{0DB2949D-DBA0-4F5C-9770-8FEDFF6CD84D}"/>
              </a:ext>
            </a:extLst>
          </p:cNvPr>
          <p:cNvSpPr>
            <a:spLocks noChangeArrowheads="1"/>
          </p:cNvSpPr>
          <p:nvPr/>
        </p:nvSpPr>
        <p:spPr bwMode="auto">
          <a:xfrm>
            <a:off x="1278615" y="2189747"/>
            <a:ext cx="458285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en proportion des revenus nets de prélèvements</a:t>
            </a:r>
          </a:p>
        </p:txBody>
      </p:sp>
      <p:sp>
        <p:nvSpPr>
          <p:cNvPr id="13" name="Rectangle 231">
            <a:extLst>
              <a:ext uri="{FF2B5EF4-FFF2-40B4-BE49-F238E27FC236}">
                <a16:creationId xmlns:a16="http://schemas.microsoft.com/office/drawing/2014/main" id="{369AD294-080C-4078-9E63-F5D60A88EF29}"/>
              </a:ext>
            </a:extLst>
          </p:cNvPr>
          <p:cNvSpPr>
            <a:spLocks noChangeArrowheads="1"/>
          </p:cNvSpPr>
          <p:nvPr/>
        </p:nvSpPr>
        <p:spPr bwMode="auto">
          <a:xfrm>
            <a:off x="3099815" y="4910327"/>
            <a:ext cx="303596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i="1" dirty="0">
                <a:solidFill>
                  <a:srgbClr val="663300"/>
                </a:solidFill>
                <a:latin typeface="Arial"/>
              </a:rPr>
              <a:t>moyenne 2005-2019</a:t>
            </a:r>
          </a:p>
        </p:txBody>
      </p:sp>
    </p:spTree>
    <p:extLst>
      <p:ext uri="{BB962C8B-B14F-4D97-AF65-F5344CB8AC3E}">
        <p14:creationId xmlns:p14="http://schemas.microsoft.com/office/powerpoint/2010/main" val="5483890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TICKYSTYLE" val="page"/>
</p:tagLst>
</file>

<file path=ppt/theme/theme1.xml><?xml version="1.0" encoding="utf-8"?>
<a:theme xmlns:a="http://schemas.openxmlformats.org/drawingml/2006/main" name="modèle présentation_UIMM">
  <a:themeElements>
    <a:clrScheme name="UIMM">
      <a:dk1>
        <a:srgbClr val="58595B"/>
      </a:dk1>
      <a:lt1>
        <a:sysClr val="window" lastClr="FFFFFF"/>
      </a:lt1>
      <a:dk2>
        <a:srgbClr val="005677"/>
      </a:dk2>
      <a:lt2>
        <a:srgbClr val="E2051B"/>
      </a:lt2>
      <a:accent1>
        <a:srgbClr val="5B97B2"/>
      </a:accent1>
      <a:accent2>
        <a:srgbClr val="00A19C"/>
      </a:accent2>
      <a:accent3>
        <a:srgbClr val="FFBC3A"/>
      </a:accent3>
      <a:accent4>
        <a:srgbClr val="F17C0E"/>
      </a:accent4>
      <a:accent5>
        <a:srgbClr val="B41B82"/>
      </a:accent5>
      <a:accent6>
        <a:srgbClr val="7C2250"/>
      </a:accent6>
      <a:hlink>
        <a:srgbClr val="58595B"/>
      </a:hlink>
      <a:folHlink>
        <a:srgbClr val="58595B"/>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03_UIMM_POWERPOINT_TEMPLATE_V2.pot [Mode de compatibilité]" id="{35BDAA13-DE87-4D4A-B9A1-EC8B1BE1C129}" vid="{2264F496-7487-4738-9147-DD3747386E34}"/>
    </a:ext>
  </a:extLst>
</a:theme>
</file>

<file path=docProps/app.xml><?xml version="1.0" encoding="utf-8"?>
<Properties xmlns="http://schemas.openxmlformats.org/officeDocument/2006/extended-properties" xmlns:vt="http://schemas.openxmlformats.org/officeDocument/2006/docPropsVTypes">
  <Template>modèle présentation_UIMM</Template>
  <TotalTime>24116</TotalTime>
  <Words>875</Words>
  <Application>Microsoft Office PowerPoint</Application>
  <PresentationFormat>Affichage à l'écran (4:3)</PresentationFormat>
  <Paragraphs>58</Paragraphs>
  <Slides>11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11</vt:i4>
      </vt:variant>
    </vt:vector>
  </HeadingPairs>
  <TitlesOfParts>
    <vt:vector size="14" baseType="lpstr">
      <vt:lpstr>Arial</vt:lpstr>
      <vt:lpstr>Times New Roman</vt:lpstr>
      <vt:lpstr>modèle présentation_UIMM</vt:lpstr>
      <vt:lpstr>Salaires, revenus et pouvoir d’achat</vt:lpstr>
      <vt:lpstr>Lors des dix dernières années, seule 2018 a enregistré une avance des salaires inférieure à celle des prix</vt:lpstr>
      <vt:lpstr>Les rémunérations dans l’industrie ont grimpé à un rythme comparable à celui des rémunérations dans l’ensemble de l’économie. En niveau, Les premières restent donc supérieures de l’ordre de 15-16 % aux secondes.</vt:lpstr>
      <vt:lpstr>Elles se sont montrées plus dynamiques dans  les matériels de transport </vt:lpstr>
      <vt:lpstr>Une augmentation nominale de l’ensemble des revenus  un peu plus marquée qu’en europe en moyenne</vt:lpstr>
      <vt:lpstr>La hausse des revenus d’activité perçus par les français explique très majoritairement celle de l’ensemble de leurs ressources</vt:lpstr>
      <vt:lpstr>Le pouvoir d’achat a fait mieux que résister depuis l’apparition de la pandémie</vt:lpstr>
      <vt:lpstr>lorsqu’il est mesuré à un niveau individuel, le pouvoir d’achat a grimpé de 1 % l’an en moyenne depuis 2014</vt:lpstr>
      <vt:lpstr>la consommation s’est raffermie davantage que le pouvoir d’achat l’an passé. Le taux d’épargne demeure néanmoins élevé.</vt:lpstr>
      <vt:lpstr>Les seuls dépôts bancaires effectués en 2021 étaient supérieurs de plus de moitié à leur niveau moyen constaté jusqu’en 2019</vt:lpstr>
      <vt:lpstr>Présentation PowerPoint</vt:lpstr>
    </vt:vector>
  </TitlesOfParts>
  <Manager/>
  <Company>ADASE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subject/>
  <dc:creator>YADDADEN Clotilde</dc:creator>
  <cp:keywords/>
  <dc:description/>
  <cp:lastModifiedBy>PERAUD Mathieu</cp:lastModifiedBy>
  <cp:revision>1136</cp:revision>
  <cp:lastPrinted>2020-09-07T13:31:09Z</cp:lastPrinted>
  <dcterms:created xsi:type="dcterms:W3CDTF">2019-06-07T08:44:45Z</dcterms:created>
  <dcterms:modified xsi:type="dcterms:W3CDTF">2022-03-14T17:26:18Z</dcterms:modified>
  <cp:category/>
</cp:coreProperties>
</file>