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367" r:id="rId2"/>
    <p:sldId id="267" r:id="rId3"/>
    <p:sldId id="449" r:id="rId4"/>
    <p:sldId id="2230" r:id="rId5"/>
    <p:sldId id="2234" r:id="rId6"/>
    <p:sldId id="2224" r:id="rId7"/>
    <p:sldId id="2242" r:id="rId8"/>
    <p:sldId id="2255" r:id="rId9"/>
    <p:sldId id="2265" r:id="rId10"/>
    <p:sldId id="2237" r:id="rId11"/>
    <p:sldId id="2271" r:id="rId12"/>
    <p:sldId id="2268" r:id="rId13"/>
    <p:sldId id="2269" r:id="rId14"/>
    <p:sldId id="2272" r:id="rId15"/>
    <p:sldId id="2232" r:id="rId16"/>
    <p:sldId id="2256" r:id="rId17"/>
    <p:sldId id="2270" r:id="rId18"/>
    <p:sldId id="2238" r:id="rId19"/>
    <p:sldId id="2198" r:id="rId20"/>
    <p:sldId id="2243" r:id="rId21"/>
    <p:sldId id="2218" r:id="rId22"/>
    <p:sldId id="274" r:id="rId23"/>
    <p:sldId id="417" r:id="rId24"/>
    <p:sldId id="2246" r:id="rId25"/>
    <p:sldId id="2247" r:id="rId26"/>
    <p:sldId id="2248" r:id="rId27"/>
    <p:sldId id="2252" r:id="rId28"/>
    <p:sldId id="2251" r:id="rId29"/>
    <p:sldId id="2253" r:id="rId30"/>
    <p:sldId id="2254" r:id="rId31"/>
    <p:sldId id="2266" r:id="rId32"/>
    <p:sldId id="268" r:id="rId33"/>
  </p:sldIdLst>
  <p:sldSz cx="9144000" cy="6858000" type="screen4x3"/>
  <p:notesSz cx="6797675" cy="9872663"/>
  <p:defaultTextStyle>
    <a:defPPr>
      <a:defRPr lang="en-US"/>
    </a:defPPr>
    <a:lvl1pPr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1pPr>
    <a:lvl2pPr marL="4572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2pPr>
    <a:lvl3pPr marL="9144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3pPr>
    <a:lvl4pPr marL="13716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4pPr>
    <a:lvl5pPr marL="18288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5pPr>
    <a:lvl6pPr marL="2286000" algn="l" defTabSz="457200" rtl="0" eaLnBrk="1" latinLnBrk="0" hangingPunct="1">
      <a:defRPr sz="2400" kern="1200">
        <a:solidFill>
          <a:schemeClr val="tx1"/>
        </a:solidFill>
        <a:latin typeface="Arial" charset="0"/>
        <a:ea typeface="MS PGothic" charset="0"/>
        <a:cs typeface="MS PGothic" charset="0"/>
      </a:defRPr>
    </a:lvl6pPr>
    <a:lvl7pPr marL="2743200" algn="l" defTabSz="457200" rtl="0" eaLnBrk="1" latinLnBrk="0" hangingPunct="1">
      <a:defRPr sz="2400" kern="1200">
        <a:solidFill>
          <a:schemeClr val="tx1"/>
        </a:solidFill>
        <a:latin typeface="Arial" charset="0"/>
        <a:ea typeface="MS PGothic" charset="0"/>
        <a:cs typeface="MS PGothic" charset="0"/>
      </a:defRPr>
    </a:lvl7pPr>
    <a:lvl8pPr marL="3200400" algn="l" defTabSz="457200" rtl="0" eaLnBrk="1" latinLnBrk="0" hangingPunct="1">
      <a:defRPr sz="2400" kern="1200">
        <a:solidFill>
          <a:schemeClr val="tx1"/>
        </a:solidFill>
        <a:latin typeface="Arial" charset="0"/>
        <a:ea typeface="MS PGothic" charset="0"/>
        <a:cs typeface="MS PGothic" charset="0"/>
      </a:defRPr>
    </a:lvl8pPr>
    <a:lvl9pPr marL="3657600" algn="l" defTabSz="457200" rtl="0" eaLnBrk="1" latinLnBrk="0" hangingPunct="1">
      <a:defRPr sz="2400" kern="1200">
        <a:solidFill>
          <a:schemeClr val="tx1"/>
        </a:solidFill>
        <a:latin typeface="Arial" charset="0"/>
        <a:ea typeface="MS PGothic" charset="0"/>
        <a:cs typeface="MS PGothic" charset="0"/>
      </a:defRPr>
    </a:lvl9pPr>
  </p:defaultTextStyle>
  <p:extLst>
    <p:ext uri="{521415D9-36F7-43E2-AB2F-B90AF26B5E84}">
      <p14:sectionLst xmlns:p14="http://schemas.microsoft.com/office/powerpoint/2010/main">
        <p14:section name="Section par défaut" id="{7940F68B-CB7D-417E-966D-786FC90525DB}">
          <p14:sldIdLst>
            <p14:sldId id="367"/>
            <p14:sldId id="267"/>
            <p14:sldId id="449"/>
          </p14:sldIdLst>
        </p14:section>
        <p14:section name="Section sans titre" id="{D0C21EC8-F1B2-4FF5-A626-893AC3938838}">
          <p14:sldIdLst>
            <p14:sldId id="2230"/>
            <p14:sldId id="2234"/>
            <p14:sldId id="2224"/>
            <p14:sldId id="2242"/>
            <p14:sldId id="2255"/>
            <p14:sldId id="2265"/>
            <p14:sldId id="2237"/>
            <p14:sldId id="2271"/>
            <p14:sldId id="2268"/>
            <p14:sldId id="2269"/>
            <p14:sldId id="2272"/>
            <p14:sldId id="2232"/>
            <p14:sldId id="2256"/>
            <p14:sldId id="2270"/>
            <p14:sldId id="2238"/>
            <p14:sldId id="2198"/>
            <p14:sldId id="2243"/>
            <p14:sldId id="2218"/>
            <p14:sldId id="274"/>
            <p14:sldId id="417"/>
            <p14:sldId id="2246"/>
            <p14:sldId id="2247"/>
            <p14:sldId id="2248"/>
            <p14:sldId id="2252"/>
            <p14:sldId id="2251"/>
            <p14:sldId id="2253"/>
            <p14:sldId id="2254"/>
            <p14:sldId id="2266"/>
            <p14:sldId id="2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GOT Alexandre" initials="JA" lastIdx="1" clrIdx="0">
    <p:extLst>
      <p:ext uri="{19B8F6BF-5375-455C-9EA6-DF929625EA0E}">
        <p15:presenceInfo xmlns:p15="http://schemas.microsoft.com/office/powerpoint/2012/main" userId="S::ajagot@uimm.com::2a8f74f4-6250-4d03-bcd0-9ae835483e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8947"/>
    <a:srgbClr val="85B1C5"/>
    <a:srgbClr val="1323BD"/>
    <a:srgbClr val="FF9900"/>
    <a:srgbClr val="5A8B35"/>
    <a:srgbClr val="FFCC00"/>
    <a:srgbClr val="FFFF00"/>
    <a:srgbClr val="9999FF"/>
    <a:srgbClr val="CC9B00"/>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showGuides="1">
      <p:cViewPr varScale="1">
        <p:scale>
          <a:sx n="81" d="100"/>
          <a:sy n="81" d="100"/>
        </p:scale>
        <p:origin x="1526" y="48"/>
      </p:cViewPr>
      <p:guideLst>
        <p:guide orient="horz" pos="2160"/>
        <p:guide pos="2880"/>
      </p:guideLst>
    </p:cSldViewPr>
  </p:slideViewPr>
  <p:outlineViewPr>
    <p:cViewPr>
      <p:scale>
        <a:sx n="33" d="100"/>
        <a:sy n="33" d="100"/>
      </p:scale>
      <p:origin x="0" y="-6114"/>
    </p:cViewPr>
  </p:outlineViewPr>
  <p:notesTextViewPr>
    <p:cViewPr>
      <p:scale>
        <a:sx n="100" d="100"/>
        <a:sy n="100" d="100"/>
      </p:scale>
      <p:origin x="0" y="0"/>
    </p:cViewPr>
  </p:notesTextViewPr>
  <p:sorterViewPr>
    <p:cViewPr varScale="1">
      <p:scale>
        <a:sx n="100" d="100"/>
        <a:sy n="100" d="100"/>
      </p:scale>
      <p:origin x="0" y="-280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4136A3E-2BD9-407B-B3AA-B27A4FE3490B}" type="datetimeFigureOut">
              <a:rPr lang="fr-FR" smtClean="0"/>
              <a:t>12/01/2022</a:t>
            </a:fld>
            <a:endParaRPr lang="fr-FR"/>
          </a:p>
        </p:txBody>
      </p:sp>
      <p:sp>
        <p:nvSpPr>
          <p:cNvPr id="4" name="Espace réservé de l'image des diapositives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A511976C-2CF8-4473-A094-A731055ED533}" type="slidenum">
              <a:rPr lang="fr-FR" smtClean="0"/>
              <a:t>‹N°›</a:t>
            </a:fld>
            <a:endParaRPr lang="fr-FR"/>
          </a:p>
        </p:txBody>
      </p:sp>
    </p:spTree>
    <p:extLst>
      <p:ext uri="{BB962C8B-B14F-4D97-AF65-F5344CB8AC3E}">
        <p14:creationId xmlns:p14="http://schemas.microsoft.com/office/powerpoint/2010/main" val="323539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511976C-2CF8-4473-A094-A731055ED533}" type="slidenum">
              <a:rPr lang="fr-FR" smtClean="0"/>
              <a:t>7</a:t>
            </a:fld>
            <a:endParaRPr lang="fr-FR"/>
          </a:p>
        </p:txBody>
      </p:sp>
    </p:spTree>
    <p:extLst>
      <p:ext uri="{BB962C8B-B14F-4D97-AF65-F5344CB8AC3E}">
        <p14:creationId xmlns:p14="http://schemas.microsoft.com/office/powerpoint/2010/main" val="2276164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UVERTURE">
    <p:spTree>
      <p:nvGrpSpPr>
        <p:cNvPr id="1" name=""/>
        <p:cNvGrpSpPr/>
        <p:nvPr/>
      </p:nvGrpSpPr>
      <p:grpSpPr>
        <a:xfrm>
          <a:off x="0" y="0"/>
          <a:ext cx="0" cy="0"/>
          <a:chOff x="0" y="0"/>
          <a:chExt cx="0" cy="0"/>
        </a:xfrm>
      </p:grpSpPr>
      <p:sp>
        <p:nvSpPr>
          <p:cNvPr id="4" name="Rectangle 3"/>
          <p:cNvSpPr/>
          <p:nvPr/>
        </p:nvSpPr>
        <p:spPr>
          <a:xfrm>
            <a:off x="0" y="3438525"/>
            <a:ext cx="9144000" cy="3419475"/>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pic>
        <p:nvPicPr>
          <p:cNvPr id="5" name="Image 8"/>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16250" y="2082800"/>
            <a:ext cx="3111500" cy="2714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539750" y="5260631"/>
            <a:ext cx="8064500" cy="492443"/>
          </a:xfrm>
        </p:spPr>
        <p:txBody>
          <a:bodyPr lIns="88900" tIns="38100" rIns="88900" bIns="38100" anchor="b"/>
          <a:lstStyle>
            <a:lvl1pPr marL="0" indent="0" algn="ctr">
              <a:defRPr sz="3000" b="0">
                <a:solidFill>
                  <a:schemeClr val="tx1"/>
                </a:solidFill>
              </a:defRPr>
            </a:lvl1pPr>
          </a:lstStyle>
          <a:p>
            <a:r>
              <a:rPr lang="fr-FR"/>
              <a:t>Modifiez le style du titre</a:t>
            </a:r>
            <a:endParaRPr lang="en-US" dirty="0"/>
          </a:p>
        </p:txBody>
      </p:sp>
      <p:sp>
        <p:nvSpPr>
          <p:cNvPr id="3" name="Subtitle 2"/>
          <p:cNvSpPr>
            <a:spLocks noGrp="1"/>
          </p:cNvSpPr>
          <p:nvPr>
            <p:ph type="subTitle" idx="1"/>
          </p:nvPr>
        </p:nvSpPr>
        <p:spPr>
          <a:xfrm>
            <a:off x="539750" y="5749269"/>
            <a:ext cx="8064500" cy="549187"/>
          </a:xfrm>
        </p:spPr>
        <p:txBody>
          <a:bodyPr>
            <a:normAutofit/>
          </a:bodyPr>
          <a:lstStyle>
            <a:lvl1pPr marL="0" indent="0" algn="ctr">
              <a:buNone/>
              <a:defRPr sz="25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Tree>
    <p:extLst>
      <p:ext uri="{BB962C8B-B14F-4D97-AF65-F5344CB8AC3E}">
        <p14:creationId xmlns:p14="http://schemas.microsoft.com/office/powerpoint/2010/main" val="1191419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3" name="Text Placeholder 2"/>
          <p:cNvSpPr>
            <a:spLocks noGrp="1"/>
          </p:cNvSpPr>
          <p:nvPr>
            <p:ph type="body" idx="1"/>
          </p:nvPr>
        </p:nvSpPr>
        <p:spPr>
          <a:xfrm>
            <a:off x="2278742" y="3122384"/>
            <a:ext cx="6325508" cy="2830182"/>
          </a:xfrm>
          <a:noFill/>
        </p:spPr>
        <p:txBody>
          <a:bodyPr numCol="2" spcCol="360000">
            <a:noAutofit/>
          </a:bodyPr>
          <a:lstStyle>
            <a:lvl1pPr marL="361950" indent="-361950">
              <a:spcAft>
                <a:spcPts val="600"/>
              </a:spcAft>
              <a:buFont typeface="+mj-lt"/>
              <a:buAutoNum type="arabicPeriod"/>
              <a:defRPr sz="18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Tree>
    <p:extLst>
      <p:ext uri="{BB962C8B-B14F-4D97-AF65-F5344CB8AC3E}">
        <p14:creationId xmlns:p14="http://schemas.microsoft.com/office/powerpoint/2010/main" val="128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ARTI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5" name="Espace réservé du texte 4"/>
          <p:cNvSpPr>
            <a:spLocks noGrp="1"/>
          </p:cNvSpPr>
          <p:nvPr>
            <p:ph type="body" sz="quarter" idx="10"/>
          </p:nvPr>
        </p:nvSpPr>
        <p:spPr bwMode="auto">
          <a:xfrm>
            <a:off x="2278742" y="3122383"/>
            <a:ext cx="6325508" cy="2973617"/>
          </a:xfrm>
          <a:noFill/>
          <a:ln/>
        </p:spPr>
        <p:txBody>
          <a:bodyPr>
            <a:noAutofit/>
          </a:bodyPr>
          <a:lstStyle>
            <a:lvl1pPr marL="358775" indent="-358775" algn="l">
              <a:lnSpc>
                <a:spcPct val="100000"/>
              </a:lnSpc>
              <a:spcBef>
                <a:spcPts val="0"/>
              </a:spcBef>
              <a:spcAft>
                <a:spcPts val="600"/>
              </a:spcAft>
              <a:buClr>
                <a:schemeClr val="bg1"/>
              </a:buClr>
              <a:buSzPct val="100000"/>
              <a:buFont typeface="+mj-lt"/>
              <a:buAutoNum type="arabicPeriod"/>
              <a:defRPr kumimoji="0" sz="1800" b="0" i="0" u="none" baseline="0">
                <a:solidFill>
                  <a:srgbClr val="FFFFFF"/>
                </a:solidFill>
                <a:latin typeface="Arial" panose="020B0604020202020204" pitchFamily="34" charset="0"/>
              </a:defRPr>
            </a:lvl1pPr>
            <a:lvl2pPr marL="6096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2pPr>
            <a:lvl3pPr marL="968375"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3pPr>
            <a:lvl4pPr marL="1325563"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4pPr>
            <a:lvl5pPr marL="16891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5pPr>
          </a:lstStyle>
          <a:p>
            <a:pPr lvl="0"/>
            <a:r>
              <a:rPr lang="fr-FR"/>
              <a:t>Modifiez les styles du texte du masque</a:t>
            </a:r>
          </a:p>
        </p:txBody>
      </p:sp>
    </p:spTree>
    <p:extLst>
      <p:ext uri="{BB962C8B-B14F-4D97-AF65-F5344CB8AC3E}">
        <p14:creationId xmlns:p14="http://schemas.microsoft.com/office/powerpoint/2010/main" val="220804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SIMP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Content Placeholder 2"/>
          <p:cNvSpPr>
            <a:spLocks noGrp="1"/>
          </p:cNvSpPr>
          <p:nvPr>
            <p:ph idx="1"/>
          </p:nvPr>
        </p:nvSpPr>
        <p:spPr/>
        <p:txBody>
          <a:bodyPr/>
          <a:lstStyle>
            <a:lvl1pPr>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3698399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EXTE 1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4127250" cy="4564239"/>
          </a:xfrm>
        </p:spPr>
        <p:txBody>
          <a:bodyPr/>
          <a:lstStyle>
            <a:lvl1pPr marL="0" indent="0">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57246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 IMAGE">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9286875" y="5842000"/>
            <a:ext cx="2206625" cy="1016000"/>
          </a:xfrm>
          <a:prstGeom prst="rect">
            <a:avLst/>
          </a:prstGeom>
          <a:solidFill>
            <a:schemeClr val="tx2"/>
          </a:solidFill>
          <a:ln>
            <a:noFill/>
          </a:ln>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8064250" cy="279803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Espace réservé pour une image  4"/>
          <p:cNvSpPr>
            <a:spLocks noGrp="1"/>
          </p:cNvSpPr>
          <p:nvPr>
            <p:ph type="pic" sz="quarter" idx="10"/>
          </p:nvPr>
        </p:nvSpPr>
        <p:spPr>
          <a:xfrm>
            <a:off x="0" y="4734000"/>
            <a:ext cx="9144000" cy="2124000"/>
          </a:xfrm>
          <a:solidFill>
            <a:schemeClr val="bg1">
              <a:lumMod val="95000"/>
            </a:schemeClr>
          </a:solidFill>
        </p:spPr>
        <p:txBody>
          <a:bodyPr rtlCol="0" anchor="ctr" anchorCtr="1">
            <a:normAutofit/>
          </a:bodyPr>
          <a:lstStyle>
            <a:lvl1pPr algn="ctr">
              <a:defRPr sz="1000"/>
            </a:lvl1pPr>
          </a:lstStyle>
          <a:p>
            <a:pPr lvl="0"/>
            <a:r>
              <a:rPr lang="fr-FR" noProof="0"/>
              <a:t>Cliquez sur l'icône pour ajouter une image</a:t>
            </a:r>
          </a:p>
        </p:txBody>
      </p:sp>
    </p:spTree>
    <p:extLst>
      <p:ext uri="{BB962C8B-B14F-4D97-AF65-F5344CB8AC3E}">
        <p14:creationId xmlns:p14="http://schemas.microsoft.com/office/powerpoint/2010/main" val="1115746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OUS 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1"/>
            <a:ext cx="8064250" cy="341490"/>
          </a:xfrm>
        </p:spPr>
        <p:txBody>
          <a:bodyPr/>
          <a:lstStyle/>
          <a:p>
            <a:pPr lvl="0"/>
            <a:r>
              <a:rPr lang="fr-FR"/>
              <a:t>Modifiez les styles du texte du masque</a:t>
            </a:r>
          </a:p>
        </p:txBody>
      </p:sp>
    </p:spTree>
    <p:extLst>
      <p:ext uri="{BB962C8B-B14F-4D97-AF65-F5344CB8AC3E}">
        <p14:creationId xmlns:p14="http://schemas.microsoft.com/office/powerpoint/2010/main" val="2907865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UEL PLEINE PAGE">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9394825" y="5842000"/>
            <a:ext cx="1954213" cy="10160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8" name="Espace réservé pour une image  7"/>
          <p:cNvSpPr>
            <a:spLocks noGrp="1"/>
          </p:cNvSpPr>
          <p:nvPr>
            <p:ph type="pic" sz="quarter" idx="10"/>
          </p:nvPr>
        </p:nvSpPr>
        <p:spPr>
          <a:xfrm>
            <a:off x="0" y="1358900"/>
            <a:ext cx="9144000" cy="5499100"/>
          </a:xfrm>
          <a:solidFill>
            <a:schemeClr val="bg1">
              <a:lumMod val="95000"/>
            </a:schemeClr>
          </a:solidFill>
        </p:spPr>
        <p:txBody>
          <a:bodyPr rtlCol="0" anchor="ctr" anchorCtr="1">
            <a:noAutofit/>
          </a:bodyPr>
          <a:lstStyle>
            <a:lvl1pPr>
              <a:defRPr sz="1000"/>
            </a:lvl1pPr>
          </a:lstStyle>
          <a:p>
            <a:pPr lvl="0"/>
            <a:r>
              <a:rPr lang="fr-FR" noProof="0"/>
              <a:t>Cliquez sur l'icône pour ajouter une image</a:t>
            </a:r>
          </a:p>
        </p:txBody>
      </p:sp>
    </p:spTree>
    <p:extLst>
      <p:ext uri="{BB962C8B-B14F-4D97-AF65-F5344CB8AC3E}">
        <p14:creationId xmlns:p14="http://schemas.microsoft.com/office/powerpoint/2010/main" val="181199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ERNIERE DE COUVERTURE">
    <p:spTree>
      <p:nvGrpSpPr>
        <p:cNvPr id="1" name=""/>
        <p:cNvGrpSpPr/>
        <p:nvPr/>
      </p:nvGrpSpPr>
      <p:grpSpPr>
        <a:xfrm>
          <a:off x="0" y="0"/>
          <a:ext cx="0" cy="0"/>
          <a:chOff x="0" y="0"/>
          <a:chExt cx="0" cy="0"/>
        </a:xfrm>
      </p:grpSpPr>
      <p:sp>
        <p:nvSpPr>
          <p:cNvPr id="2" name="Rectangle 1"/>
          <p:cNvSpPr/>
          <p:nvPr/>
        </p:nvSpPr>
        <p:spPr>
          <a:xfrm>
            <a:off x="0" y="3403600"/>
            <a:ext cx="9144000" cy="3454400"/>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3" name="Rectangle 7"/>
          <p:cNvSpPr>
            <a:spLocks noChangeArrowheads="1"/>
          </p:cNvSpPr>
          <p:nvPr/>
        </p:nvSpPr>
        <p:spPr bwMode="auto">
          <a:xfrm>
            <a:off x="889000" y="2832100"/>
            <a:ext cx="45720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1" hangingPunct="1">
              <a:lnSpc>
                <a:spcPts val="1438"/>
              </a:lnSpc>
            </a:pPr>
            <a:r>
              <a:rPr lang="fr-FR" sz="1200" b="1"/>
              <a:t>UIMM – </a:t>
            </a:r>
            <a:r>
              <a:rPr lang="fr-FR" sz="1200"/>
              <a:t>56 avenue de Wagram</a:t>
            </a:r>
          </a:p>
          <a:p>
            <a:pPr eaLnBrk="1" hangingPunct="1">
              <a:lnSpc>
                <a:spcPts val="1438"/>
              </a:lnSpc>
            </a:pPr>
            <a:r>
              <a:rPr lang="fr-FR" sz="1200"/>
              <a:t>75854 Paris cedex 17</a:t>
            </a:r>
          </a:p>
        </p:txBody>
      </p:sp>
      <p:sp>
        <p:nvSpPr>
          <p:cNvPr id="4" name="Rectangle 8"/>
          <p:cNvSpPr>
            <a:spLocks noChangeArrowheads="1"/>
          </p:cNvSpPr>
          <p:nvPr/>
        </p:nvSpPr>
        <p:spPr bwMode="auto">
          <a:xfrm>
            <a:off x="889000" y="3686175"/>
            <a:ext cx="45720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1" hangingPunct="1">
              <a:lnSpc>
                <a:spcPts val="1438"/>
              </a:lnSpc>
            </a:pPr>
            <a:r>
              <a:rPr lang="fr-FR" sz="1200" dirty="0"/>
              <a:t>Tél. 01 40 54 21 04 </a:t>
            </a:r>
          </a:p>
          <a:p>
            <a:pPr eaLnBrk="1" hangingPunct="1">
              <a:lnSpc>
                <a:spcPts val="1438"/>
              </a:lnSpc>
            </a:pPr>
            <a:r>
              <a:rPr lang="fr-FR" sz="1200" dirty="0"/>
              <a:t>e-mail : ajagot@uimm.com</a:t>
            </a:r>
          </a:p>
        </p:txBody>
      </p:sp>
      <p:sp>
        <p:nvSpPr>
          <p:cNvPr id="5" name="Rectangle 11"/>
          <p:cNvSpPr>
            <a:spLocks noChangeArrowheads="1"/>
          </p:cNvSpPr>
          <p:nvPr/>
        </p:nvSpPr>
        <p:spPr bwMode="auto">
          <a:xfrm>
            <a:off x="889000" y="4267200"/>
            <a:ext cx="4572000" cy="420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1" hangingPunct="1">
              <a:lnSpc>
                <a:spcPts val="1438"/>
              </a:lnSpc>
            </a:pPr>
            <a:r>
              <a:rPr lang="fr-FR" sz="1200" b="1" dirty="0" err="1"/>
              <a:t>www.uimm.lafabriquedelavenir.fr</a:t>
            </a:r>
            <a:r>
              <a:rPr lang="fr-FR" sz="1200" b="1" dirty="0"/>
              <a:t> </a:t>
            </a:r>
          </a:p>
          <a:p>
            <a:pPr eaLnBrk="1" hangingPunct="1">
              <a:lnSpc>
                <a:spcPts val="1438"/>
              </a:lnSpc>
              <a:spcBef>
                <a:spcPts val="400"/>
              </a:spcBef>
            </a:pPr>
            <a:r>
              <a:rPr lang="fr-FR" sz="1200" b="1" dirty="0"/>
              <a:t>           @</a:t>
            </a:r>
            <a:r>
              <a:rPr lang="fr-FR" sz="1200" b="1" dirty="0" err="1"/>
              <a:t>uimm</a:t>
            </a:r>
            <a:endParaRPr lang="fr-FR" sz="1200" b="1" dirty="0"/>
          </a:p>
        </p:txBody>
      </p:sp>
      <p:pic>
        <p:nvPicPr>
          <p:cNvPr id="6" name="Image 1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112838" y="4498975"/>
            <a:ext cx="204787"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Imag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81063" y="4497388"/>
            <a:ext cx="204787" cy="206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84272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0"/>
            <a:ext cx="9144000" cy="13684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Placeholder 1"/>
          <p:cNvSpPr>
            <a:spLocks noGrp="1"/>
          </p:cNvSpPr>
          <p:nvPr>
            <p:ph type="title"/>
          </p:nvPr>
        </p:nvSpPr>
        <p:spPr>
          <a:xfrm>
            <a:off x="539750" y="508000"/>
            <a:ext cx="8064500" cy="346075"/>
          </a:xfrm>
          <a:prstGeom prst="rect">
            <a:avLst/>
          </a:prstGeom>
        </p:spPr>
        <p:txBody>
          <a:bodyPr vert="horz" wrap="square" lIns="0" tIns="0" rIns="0" bIns="0" rtlCol="0" anchor="t" anchorCtr="0">
            <a:spAutoFit/>
          </a:bodyPr>
          <a:lstStyle/>
          <a:p>
            <a:r>
              <a:rPr lang="fr-FR"/>
              <a:t>Modifiez le style du titre</a:t>
            </a:r>
            <a:endParaRPr lang="en-US" dirty="0"/>
          </a:p>
        </p:txBody>
      </p:sp>
      <p:sp>
        <p:nvSpPr>
          <p:cNvPr id="1028" name="Text Placeholder 2"/>
          <p:cNvSpPr>
            <a:spLocks noGrp="1" noChangeArrowheads="1"/>
          </p:cNvSpPr>
          <p:nvPr>
            <p:ph type="body" idx="1"/>
          </p:nvPr>
        </p:nvSpPr>
        <p:spPr bwMode="auto">
          <a:xfrm>
            <a:off x="539750" y="1716088"/>
            <a:ext cx="8064500" cy="4564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Rectangle 10"/>
          <p:cNvSpPr/>
          <p:nvPr/>
        </p:nvSpPr>
        <p:spPr>
          <a:xfrm>
            <a:off x="8423275" y="6478588"/>
            <a:ext cx="720725" cy="180975"/>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1030" name="ZoneTexte 13"/>
          <p:cNvSpPr txBox="1">
            <a:spLocks noChangeArrowheads="1"/>
          </p:cNvSpPr>
          <p:nvPr>
            <p:custDataLst>
              <p:tags r:id="rId11"/>
            </p:custDataLst>
          </p:nvPr>
        </p:nvSpPr>
        <p:spPr bwMode="auto">
          <a:xfrm>
            <a:off x="8423275" y="6499225"/>
            <a:ext cx="720725" cy="139700"/>
          </a:xfrm>
          <a:prstGeom prst="rect">
            <a:avLst/>
          </a:prstGeom>
          <a:noFill/>
          <a:ln>
            <a:noFill/>
          </a:ln>
        </p:spPr>
        <p:txBody>
          <a:bodyPr lIns="0" tIns="0" rIns="0" bIns="0" anchor="ct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defRPr/>
            </a:pPr>
            <a:fld id="{F15112E3-6FD7-914F-AE7B-631BF27CFAB5}" type="slidenum">
              <a:rPr lang="fr-FR" sz="900" smtClean="0"/>
              <a:pPr algn="ctr" eaLnBrk="1" hangingPunct="1">
                <a:defRPr/>
              </a:pPr>
              <a:t>‹N°›</a:t>
            </a:fld>
            <a:endParaRPr lang="fr-FR" sz="90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66" r:id="rId4"/>
    <p:sldLayoutId id="2147483767" r:id="rId5"/>
    <p:sldLayoutId id="2147483772" r:id="rId6"/>
    <p:sldLayoutId id="2147483768" r:id="rId7"/>
    <p:sldLayoutId id="2147483773" r:id="rId8"/>
    <p:sldLayoutId id="2147483774" r:id="rId9"/>
  </p:sldLayoutIdLst>
  <p:txStyles>
    <p:titleStyle>
      <a:lvl1pPr algn="l" rtl="0" eaLnBrk="1" fontAlgn="base" hangingPunct="1">
        <a:lnSpc>
          <a:spcPct val="90000"/>
        </a:lnSpc>
        <a:spcBef>
          <a:spcPct val="0"/>
        </a:spcBef>
        <a:spcAft>
          <a:spcPct val="0"/>
        </a:spcAft>
        <a:defRPr sz="2500" b="1" kern="1200" cap="all">
          <a:solidFill>
            <a:schemeClr val="bg1"/>
          </a:solidFill>
          <a:latin typeface="+mj-lt"/>
          <a:ea typeface="MS PGothic" panose="020B0600070205080204" pitchFamily="34" charset="-128"/>
          <a:cs typeface="MS PGothic" charset="0"/>
        </a:defRPr>
      </a:lvl1pPr>
      <a:lvl2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2pPr>
      <a:lvl3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3pPr>
      <a:lvl4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4pPr>
      <a:lvl5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5pPr>
      <a:lvl6pPr marL="4572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9pPr>
    </p:titleStyle>
    <p:bodyStyle>
      <a:lvl1pPr marL="342900" indent="-342900" algn="l" rtl="0" eaLnBrk="1" fontAlgn="base" hangingPunct="1">
        <a:spcBef>
          <a:spcPct val="0"/>
        </a:spcBef>
        <a:spcAft>
          <a:spcPts val="2600"/>
        </a:spcAft>
        <a:defRPr sz="2000" b="1" kern="1200">
          <a:solidFill>
            <a:schemeClr val="tx2"/>
          </a:solidFill>
          <a:latin typeface="+mn-lt"/>
          <a:ea typeface="MS PGothic" panose="020B0600070205080204" pitchFamily="34" charset="-128"/>
          <a:cs typeface="MS PGothic" charset="0"/>
        </a:defRPr>
      </a:lvl1pPr>
      <a:lvl2pPr marL="742950" indent="-285750" algn="l" rtl="0" eaLnBrk="1" fontAlgn="base" hangingPunct="1">
        <a:lnSpc>
          <a:spcPts val="2300"/>
        </a:lnSpc>
        <a:spcBef>
          <a:spcPts val="500"/>
        </a:spcBef>
        <a:spcAft>
          <a:spcPct val="0"/>
        </a:spcAft>
        <a:buClr>
          <a:schemeClr val="accent1"/>
        </a:buClr>
        <a:tabLst>
          <a:tab pos="88900" algn="l"/>
        </a:tabLst>
        <a:defRPr sz="1600" kern="1200">
          <a:solidFill>
            <a:schemeClr val="tx1"/>
          </a:solidFill>
          <a:latin typeface="+mn-lt"/>
          <a:ea typeface="MS PGothic" panose="020B0600070205080204" pitchFamily="34" charset="-128"/>
          <a:cs typeface="MS PGothic" charset="0"/>
        </a:defRPr>
      </a:lvl2pPr>
      <a:lvl3pPr marL="715963" indent="-90488" algn="l" rtl="0" eaLnBrk="1" fontAlgn="base" hangingPunct="1">
        <a:lnSpc>
          <a:spcPct val="120000"/>
        </a:lnSpc>
        <a:spcBef>
          <a:spcPts val="500"/>
        </a:spcBef>
        <a:spcAft>
          <a:spcPct val="0"/>
        </a:spcAft>
        <a:buClr>
          <a:schemeClr val="tx2"/>
        </a:buClr>
        <a:buFont typeface="Arial" charset="0"/>
        <a:buChar char="•"/>
        <a:defRPr sz="1400" kern="1200">
          <a:solidFill>
            <a:schemeClr val="tx1"/>
          </a:solidFill>
          <a:latin typeface="+mn-lt"/>
          <a:ea typeface="MS PGothic" panose="020B0600070205080204" pitchFamily="34" charset="-128"/>
          <a:cs typeface="MS PGothic" charset="0"/>
        </a:defRPr>
      </a:lvl3pPr>
      <a:lvl4pPr marL="1074738" indent="-92075" algn="l" rtl="0" eaLnBrk="1" fontAlgn="base" hangingPunct="1">
        <a:lnSpc>
          <a:spcPct val="120000"/>
        </a:lnSpc>
        <a:spcBef>
          <a:spcPts val="500"/>
        </a:spcBef>
        <a:spcAft>
          <a:spcPct val="0"/>
        </a:spcAft>
        <a:buClr>
          <a:schemeClr val="tx2"/>
        </a:buClr>
        <a:buFont typeface="Arial" charset="0"/>
        <a:buChar char="-"/>
        <a:defRPr sz="1200" kern="1200">
          <a:solidFill>
            <a:schemeClr val="tx1"/>
          </a:solidFill>
          <a:latin typeface="+mn-lt"/>
          <a:ea typeface="MS PGothic" panose="020B0600070205080204" pitchFamily="34" charset="-128"/>
          <a:cs typeface="MS PGothic" charset="0"/>
        </a:defRPr>
      </a:lvl4pPr>
      <a:lvl5pPr marL="1435100" indent="-88900" algn="l" rtl="0" eaLnBrk="1" fontAlgn="base" hangingPunct="1">
        <a:lnSpc>
          <a:spcPct val="120000"/>
        </a:lnSpc>
        <a:spcBef>
          <a:spcPts val="500"/>
        </a:spcBef>
        <a:spcAft>
          <a:spcPct val="0"/>
        </a:spcAft>
        <a:buFont typeface="Arial" charset="0"/>
        <a:buChar char="-"/>
        <a:defRPr sz="12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3"/>
          <p:cNvSpPr>
            <a:spLocks noGrp="1" noChangeArrowheads="1"/>
          </p:cNvSpPr>
          <p:nvPr>
            <p:ph type="ctrTitle"/>
          </p:nvPr>
        </p:nvSpPr>
        <p:spPr bwMode="auto">
          <a:xfrm>
            <a:off x="539750" y="5574390"/>
            <a:ext cx="8064500" cy="492443"/>
          </a:xfrm>
        </p:spPr>
        <p:txBody>
          <a:bodyPr numCol="1" compatLnSpc="1">
            <a:prstTxWarp prst="textNoShape">
              <a:avLst/>
            </a:prstTxWarp>
          </a:bodyPr>
          <a:lstStyle/>
          <a:p>
            <a:r>
              <a:rPr lang="fr-FR" cap="none" dirty="0">
                <a:latin typeface="Arial" charset="0"/>
                <a:ea typeface="MS PGothic" charset="0"/>
              </a:rPr>
              <a:t>Conjoncture et inflation</a:t>
            </a:r>
          </a:p>
        </p:txBody>
      </p:sp>
      <p:sp>
        <p:nvSpPr>
          <p:cNvPr id="8195" name="Espace réservé de la date 3"/>
          <p:cNvSpPr txBox="1">
            <a:spLocks noChangeArrowheads="1"/>
          </p:cNvSpPr>
          <p:nvPr/>
        </p:nvSpPr>
        <p:spPr bwMode="auto">
          <a:xfrm>
            <a:off x="539750" y="6066833"/>
            <a:ext cx="8064500" cy="468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fr-FR" sz="1600" dirty="0"/>
              <a:t>11 janvier 2022</a:t>
            </a:r>
          </a:p>
          <a:p>
            <a:pPr algn="ctr" eaLnBrk="1" hangingPunct="1"/>
            <a:r>
              <a:rPr lang="fr-FR" sz="1800" dirty="0"/>
              <a:t> </a:t>
            </a:r>
          </a:p>
        </p:txBody>
      </p:sp>
      <p:sp>
        <p:nvSpPr>
          <p:cNvPr id="4" name="Espace réservé de la date 3">
            <a:extLst>
              <a:ext uri="{FF2B5EF4-FFF2-40B4-BE49-F238E27FC236}">
                <a16:creationId xmlns:a16="http://schemas.microsoft.com/office/drawing/2014/main" id="{2B2B2230-EA14-4FD8-BC35-3FD1805A9230}"/>
              </a:ext>
            </a:extLst>
          </p:cNvPr>
          <p:cNvSpPr txBox="1">
            <a:spLocks noChangeArrowheads="1"/>
          </p:cNvSpPr>
          <p:nvPr/>
        </p:nvSpPr>
        <p:spPr bwMode="auto">
          <a:xfrm>
            <a:off x="3896139" y="6623860"/>
            <a:ext cx="7935016" cy="468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fr-FR" sz="1100" dirty="0"/>
              <a:t>Service des études économiques</a:t>
            </a:r>
          </a:p>
          <a:p>
            <a:pPr algn="ctr" eaLnBrk="1" hangingPunct="1"/>
            <a:r>
              <a:rPr lang="fr-FR" sz="1800" dirty="0"/>
              <a:t> </a:t>
            </a:r>
          </a:p>
        </p:txBody>
      </p:sp>
    </p:spTree>
    <p:extLst>
      <p:ext uri="{BB962C8B-B14F-4D97-AF65-F5344CB8AC3E}">
        <p14:creationId xmlns:p14="http://schemas.microsoft.com/office/powerpoint/2010/main" val="424184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500"/>
                                  </p:stCondLst>
                                  <p:childTnLst>
                                    <p:set>
                                      <p:cBhvr>
                                        <p:cTn id="6" dur="1" fill="hold">
                                          <p:stCondLst>
                                            <p:cond delay="0"/>
                                          </p:stCondLst>
                                        </p:cTn>
                                        <p:tgtEl>
                                          <p:spTgt spid="8193"/>
                                        </p:tgtEl>
                                        <p:attrNameLst>
                                          <p:attrName>style.visibility</p:attrName>
                                        </p:attrNameLst>
                                      </p:cBhvr>
                                      <p:to>
                                        <p:strVal val="visible"/>
                                      </p:to>
                                    </p:set>
                                    <p:animEffect transition="in" filter="wipe(left)">
                                      <p:cBhvr>
                                        <p:cTn id="7" dur="1000"/>
                                        <p:tgtEl>
                                          <p:spTgt spid="8193"/>
                                        </p:tgtEl>
                                      </p:cBhvr>
                                    </p:animEffect>
                                  </p:childTnLst>
                                </p:cTn>
                              </p:par>
                            </p:childTnLst>
                          </p:cTn>
                        </p:par>
                        <p:par>
                          <p:cTn id="8" fill="hold">
                            <p:stCondLst>
                              <p:cond delay="1500"/>
                            </p:stCondLst>
                            <p:childTnLst>
                              <p:par>
                                <p:cTn id="9" presetID="22" presetClass="entr" presetSubtype="8" fill="hold" grpId="0" nodeType="afterEffect">
                                  <p:stCondLst>
                                    <p:cond delay="500"/>
                                  </p:stCondLst>
                                  <p:childTnLst>
                                    <p:set>
                                      <p:cBhvr>
                                        <p:cTn id="10" dur="1" fill="hold">
                                          <p:stCondLst>
                                            <p:cond delay="0"/>
                                          </p:stCondLst>
                                        </p:cTn>
                                        <p:tgtEl>
                                          <p:spTgt spid="8195"/>
                                        </p:tgtEl>
                                        <p:attrNameLst>
                                          <p:attrName>style.visibility</p:attrName>
                                        </p:attrNameLst>
                                      </p:cBhvr>
                                      <p:to>
                                        <p:strVal val="visible"/>
                                      </p:to>
                                    </p:set>
                                    <p:animEffect transition="in" filter="wipe(left)">
                                      <p:cBhvr>
                                        <p:cTn id="11" dur="1000"/>
                                        <p:tgtEl>
                                          <p:spTgt spid="8195"/>
                                        </p:tgtEl>
                                      </p:cBhvr>
                                    </p:animEffect>
                                  </p:childTnLst>
                                </p:cTn>
                              </p:par>
                            </p:childTnLst>
                          </p:cTn>
                        </p:par>
                        <p:par>
                          <p:cTn id="12" fill="hold">
                            <p:stCondLst>
                              <p:cond delay="3000"/>
                            </p:stCondLst>
                            <p:childTnLst>
                              <p:par>
                                <p:cTn id="13" presetID="22" presetClass="entr" presetSubtype="8" fill="hold" grpId="0"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P spid="8195"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287185"/>
            <a:ext cx="9009430" cy="872547"/>
          </a:xfrm>
        </p:spPr>
        <p:txBody>
          <a:bodyPr/>
          <a:lstStyle/>
          <a:p>
            <a:r>
              <a:rPr lang="fr-FR" sz="2100" dirty="0"/>
              <a:t>En France, Les prix des consommations intermédiaires ont grimpé de 11 % sur un an au troisième trimestre 2021, selon les comptes nationaux.</a:t>
            </a:r>
          </a:p>
        </p:txBody>
      </p:sp>
      <p:sp>
        <p:nvSpPr>
          <p:cNvPr id="3" name="Espace réservé du contenu 2"/>
          <p:cNvSpPr>
            <a:spLocks noGrp="1"/>
          </p:cNvSpPr>
          <p:nvPr>
            <p:ph idx="1"/>
          </p:nvPr>
        </p:nvSpPr>
        <p:spPr>
          <a:xfrm>
            <a:off x="269140" y="1595989"/>
            <a:ext cx="8874860" cy="341490"/>
          </a:xfrm>
        </p:spPr>
        <p:txBody>
          <a:bodyPr/>
          <a:lstStyle/>
          <a:p>
            <a:r>
              <a:rPr lang="fr-FR" sz="1800" dirty="0"/>
              <a:t>Prix de sortie d’usine et prix des intrants dans l’industrie en France</a:t>
            </a:r>
          </a:p>
          <a:p>
            <a:endParaRPr lang="fr-FR" dirty="0"/>
          </a:p>
        </p:txBody>
      </p:sp>
      <p:sp>
        <p:nvSpPr>
          <p:cNvPr id="5" name="Rectangle 231"/>
          <p:cNvSpPr>
            <a:spLocks noChangeArrowheads="1"/>
          </p:cNvSpPr>
          <p:nvPr/>
        </p:nvSpPr>
        <p:spPr bwMode="auto">
          <a:xfrm>
            <a:off x="7270318" y="6521705"/>
            <a:ext cx="25586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B1EBB90F-3FED-4271-B130-93C2279A4C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2836" y="2142699"/>
            <a:ext cx="8106197" cy="4135271"/>
          </a:xfrm>
          <a:prstGeom prst="rect">
            <a:avLst/>
          </a:prstGeom>
        </p:spPr>
      </p:pic>
      <p:sp>
        <p:nvSpPr>
          <p:cNvPr id="10" name="Rectangle 231">
            <a:extLst>
              <a:ext uri="{FF2B5EF4-FFF2-40B4-BE49-F238E27FC236}">
                <a16:creationId xmlns:a16="http://schemas.microsoft.com/office/drawing/2014/main" id="{FC879C58-6C91-4D3E-947C-3B08BAC14626}"/>
              </a:ext>
            </a:extLst>
          </p:cNvPr>
          <p:cNvSpPr>
            <a:spLocks noChangeArrowheads="1"/>
          </p:cNvSpPr>
          <p:nvPr/>
        </p:nvSpPr>
        <p:spPr bwMode="auto">
          <a:xfrm>
            <a:off x="1128578" y="2785386"/>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sur 1 an</a:t>
            </a:r>
          </a:p>
        </p:txBody>
      </p:sp>
    </p:spTree>
    <p:extLst>
      <p:ext uri="{BB962C8B-B14F-4D97-AF65-F5344CB8AC3E}">
        <p14:creationId xmlns:p14="http://schemas.microsoft.com/office/powerpoint/2010/main" val="2266059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286508"/>
            <a:ext cx="9009430" cy="872547"/>
          </a:xfrm>
        </p:spPr>
        <p:txBody>
          <a:bodyPr/>
          <a:lstStyle/>
          <a:p>
            <a:r>
              <a:rPr lang="fr-FR" sz="2100" dirty="0"/>
              <a:t>fortement affectée par les difficultés d’approvisionnement, L’activité industrielle est rigoureusement stable depuis fin 2020 dans notre pays…</a:t>
            </a:r>
          </a:p>
        </p:txBody>
      </p:sp>
      <p:sp>
        <p:nvSpPr>
          <p:cNvPr id="3" name="Espace réservé du contenu 2"/>
          <p:cNvSpPr>
            <a:spLocks noGrp="1"/>
          </p:cNvSpPr>
          <p:nvPr>
            <p:ph idx="1"/>
          </p:nvPr>
        </p:nvSpPr>
        <p:spPr>
          <a:xfrm>
            <a:off x="453869" y="1601561"/>
            <a:ext cx="8874860" cy="341490"/>
          </a:xfrm>
        </p:spPr>
        <p:txBody>
          <a:bodyPr/>
          <a:lstStyle/>
          <a:p>
            <a:r>
              <a:rPr lang="fr-FR" sz="1800" dirty="0"/>
              <a:t>Production industrielle en France</a:t>
            </a:r>
          </a:p>
          <a:p>
            <a:endParaRPr lang="fr-FR" dirty="0"/>
          </a:p>
        </p:txBody>
      </p:sp>
      <p:sp>
        <p:nvSpPr>
          <p:cNvPr id="5" name="Rectangle 231"/>
          <p:cNvSpPr>
            <a:spLocks noChangeArrowheads="1"/>
          </p:cNvSpPr>
          <p:nvPr/>
        </p:nvSpPr>
        <p:spPr bwMode="auto">
          <a:xfrm>
            <a:off x="7270318" y="6521705"/>
            <a:ext cx="25586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descr="Une image contenant texte, document, capture d’écran&#10;&#10;Description générée automatiquement">
            <a:extLst>
              <a:ext uri="{FF2B5EF4-FFF2-40B4-BE49-F238E27FC236}">
                <a16:creationId xmlns:a16="http://schemas.microsoft.com/office/drawing/2014/main" id="{BE068D4D-BF55-498A-84F9-C26D85C10C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922" y="1992817"/>
            <a:ext cx="7846143" cy="4216254"/>
          </a:xfrm>
          <a:prstGeom prst="rect">
            <a:avLst/>
          </a:prstGeom>
        </p:spPr>
      </p:pic>
      <p:sp>
        <p:nvSpPr>
          <p:cNvPr id="11" name="Rectangle 231">
            <a:extLst>
              <a:ext uri="{FF2B5EF4-FFF2-40B4-BE49-F238E27FC236}">
                <a16:creationId xmlns:a16="http://schemas.microsoft.com/office/drawing/2014/main" id="{A0886F0C-52C2-4285-9131-13F2A576B989}"/>
              </a:ext>
            </a:extLst>
          </p:cNvPr>
          <p:cNvSpPr>
            <a:spLocks noChangeArrowheads="1"/>
          </p:cNvSpPr>
          <p:nvPr/>
        </p:nvSpPr>
        <p:spPr bwMode="auto">
          <a:xfrm>
            <a:off x="1413249" y="2205136"/>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janvier 2018 = 100</a:t>
            </a:r>
          </a:p>
        </p:txBody>
      </p:sp>
    </p:spTree>
    <p:extLst>
      <p:ext uri="{BB962C8B-B14F-4D97-AF65-F5344CB8AC3E}">
        <p14:creationId xmlns:p14="http://schemas.microsoft.com/office/powerpoint/2010/main" val="32313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9140" y="547735"/>
            <a:ext cx="9009430" cy="304699"/>
          </a:xfrm>
        </p:spPr>
        <p:txBody>
          <a:bodyPr/>
          <a:lstStyle/>
          <a:p>
            <a:r>
              <a:rPr lang="fr-FR" sz="2200" dirty="0"/>
              <a:t>… comme ailleurs</a:t>
            </a:r>
          </a:p>
        </p:txBody>
      </p:sp>
      <p:sp>
        <p:nvSpPr>
          <p:cNvPr id="3" name="Espace réservé du contenu 2"/>
          <p:cNvSpPr>
            <a:spLocks noGrp="1"/>
          </p:cNvSpPr>
          <p:nvPr>
            <p:ph idx="1"/>
          </p:nvPr>
        </p:nvSpPr>
        <p:spPr>
          <a:xfrm>
            <a:off x="269140" y="1595989"/>
            <a:ext cx="8874860" cy="341490"/>
          </a:xfrm>
        </p:spPr>
        <p:txBody>
          <a:bodyPr/>
          <a:lstStyle/>
          <a:p>
            <a:r>
              <a:rPr lang="fr-FR" sz="1800" dirty="0"/>
              <a:t>Production industrielle en Europe</a:t>
            </a:r>
          </a:p>
          <a:p>
            <a:endParaRPr lang="fr-FR" dirty="0"/>
          </a:p>
        </p:txBody>
      </p:sp>
      <p:sp>
        <p:nvSpPr>
          <p:cNvPr id="5" name="Rectangle 231"/>
          <p:cNvSpPr>
            <a:spLocks noChangeArrowheads="1"/>
          </p:cNvSpPr>
          <p:nvPr/>
        </p:nvSpPr>
        <p:spPr bwMode="auto">
          <a:xfrm>
            <a:off x="7214532" y="6454178"/>
            <a:ext cx="25586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Eurostat</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D2D9D240-BB15-4F3A-BCEC-D2C2B57760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181" y="2050026"/>
            <a:ext cx="7860890" cy="4260239"/>
          </a:xfrm>
          <a:prstGeom prst="rect">
            <a:avLst/>
          </a:prstGeom>
        </p:spPr>
      </p:pic>
      <p:sp>
        <p:nvSpPr>
          <p:cNvPr id="10" name="Rectangle 231">
            <a:extLst>
              <a:ext uri="{FF2B5EF4-FFF2-40B4-BE49-F238E27FC236}">
                <a16:creationId xmlns:a16="http://schemas.microsoft.com/office/drawing/2014/main" id="{9ECBE1C5-26D5-4CE2-8BF9-5B5084B1C820}"/>
              </a:ext>
            </a:extLst>
          </p:cNvPr>
          <p:cNvSpPr>
            <a:spLocks noChangeArrowheads="1"/>
          </p:cNvSpPr>
          <p:nvPr/>
        </p:nvSpPr>
        <p:spPr bwMode="auto">
          <a:xfrm>
            <a:off x="1271305" y="2289774"/>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janvier 2019 = 100</a:t>
            </a:r>
          </a:p>
        </p:txBody>
      </p:sp>
    </p:spTree>
    <p:extLst>
      <p:ext uri="{BB962C8B-B14F-4D97-AF65-F5344CB8AC3E}">
        <p14:creationId xmlns:p14="http://schemas.microsoft.com/office/powerpoint/2010/main" val="2667376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166" y="276970"/>
            <a:ext cx="9009430" cy="872547"/>
          </a:xfrm>
        </p:spPr>
        <p:txBody>
          <a:bodyPr/>
          <a:lstStyle/>
          <a:p>
            <a:r>
              <a:rPr lang="fr-FR" sz="2100" dirty="0"/>
              <a:t>C’est le cas dans nombre de secteurs, sauf dans l’automobile où une forte contraction était intervenue </a:t>
            </a:r>
            <a:br>
              <a:rPr lang="fr-FR" sz="2100" dirty="0"/>
            </a:br>
            <a:r>
              <a:rPr lang="fr-FR" sz="2100" dirty="0"/>
              <a:t>au premier semestre en </a:t>
            </a:r>
            <a:r>
              <a:rPr lang="fr-FR" sz="2100" dirty="0" err="1"/>
              <a:t>france</a:t>
            </a:r>
            <a:endParaRPr lang="fr-FR" sz="2100" dirty="0"/>
          </a:p>
        </p:txBody>
      </p:sp>
      <p:sp>
        <p:nvSpPr>
          <p:cNvPr id="3" name="Espace réservé du contenu 2"/>
          <p:cNvSpPr>
            <a:spLocks noGrp="1"/>
          </p:cNvSpPr>
          <p:nvPr>
            <p:ph idx="1"/>
          </p:nvPr>
        </p:nvSpPr>
        <p:spPr>
          <a:xfrm>
            <a:off x="269140" y="1595989"/>
            <a:ext cx="8874860" cy="341490"/>
          </a:xfrm>
        </p:spPr>
        <p:txBody>
          <a:bodyPr/>
          <a:lstStyle/>
          <a:p>
            <a:r>
              <a:rPr lang="fr-FR" sz="1800" dirty="0"/>
              <a:t>Production industrielle en France</a:t>
            </a:r>
          </a:p>
          <a:p>
            <a:endParaRPr lang="fr-FR" dirty="0"/>
          </a:p>
        </p:txBody>
      </p:sp>
      <p:sp>
        <p:nvSpPr>
          <p:cNvPr id="5" name="Rectangle 231"/>
          <p:cNvSpPr>
            <a:spLocks noChangeArrowheads="1"/>
          </p:cNvSpPr>
          <p:nvPr/>
        </p:nvSpPr>
        <p:spPr bwMode="auto">
          <a:xfrm>
            <a:off x="7214532" y="6454178"/>
            <a:ext cx="25586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F7B50A83-807C-4BF1-8049-2A9A08C50A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168" y="2047507"/>
            <a:ext cx="7801897" cy="4176311"/>
          </a:xfrm>
          <a:prstGeom prst="rect">
            <a:avLst/>
          </a:prstGeom>
        </p:spPr>
      </p:pic>
      <p:sp>
        <p:nvSpPr>
          <p:cNvPr id="14" name="Rectangle 231">
            <a:extLst>
              <a:ext uri="{FF2B5EF4-FFF2-40B4-BE49-F238E27FC236}">
                <a16:creationId xmlns:a16="http://schemas.microsoft.com/office/drawing/2014/main" id="{D7CB27F5-DF15-4CF1-9504-5A53CBFDA0A8}"/>
              </a:ext>
            </a:extLst>
          </p:cNvPr>
          <p:cNvSpPr>
            <a:spLocks noChangeArrowheads="1"/>
          </p:cNvSpPr>
          <p:nvPr/>
        </p:nvSpPr>
        <p:spPr bwMode="auto">
          <a:xfrm>
            <a:off x="1278744" y="2226339"/>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janvier 2018 = 100</a:t>
            </a:r>
          </a:p>
        </p:txBody>
      </p:sp>
      <p:sp>
        <p:nvSpPr>
          <p:cNvPr id="20" name="Rectangle 231">
            <a:extLst>
              <a:ext uri="{FF2B5EF4-FFF2-40B4-BE49-F238E27FC236}">
                <a16:creationId xmlns:a16="http://schemas.microsoft.com/office/drawing/2014/main" id="{E7749A6F-D0CC-4676-9E6F-1F4DFB7E590C}"/>
              </a:ext>
            </a:extLst>
          </p:cNvPr>
          <p:cNvSpPr>
            <a:spLocks noChangeArrowheads="1"/>
          </p:cNvSpPr>
          <p:nvPr/>
        </p:nvSpPr>
        <p:spPr bwMode="auto">
          <a:xfrm>
            <a:off x="6839889" y="4066743"/>
            <a:ext cx="119429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300" dirty="0">
                <a:solidFill>
                  <a:schemeClr val="accent3"/>
                </a:solidFill>
                <a:latin typeface="Arial"/>
              </a:rPr>
              <a:t>Aéronautique</a:t>
            </a:r>
          </a:p>
        </p:txBody>
      </p:sp>
      <p:sp>
        <p:nvSpPr>
          <p:cNvPr id="21" name="Rectangle 231">
            <a:extLst>
              <a:ext uri="{FF2B5EF4-FFF2-40B4-BE49-F238E27FC236}">
                <a16:creationId xmlns:a16="http://schemas.microsoft.com/office/drawing/2014/main" id="{38EF22D0-7B31-4F57-8A94-7CB498510C43}"/>
              </a:ext>
            </a:extLst>
          </p:cNvPr>
          <p:cNvSpPr>
            <a:spLocks noChangeArrowheads="1"/>
          </p:cNvSpPr>
          <p:nvPr/>
        </p:nvSpPr>
        <p:spPr bwMode="auto">
          <a:xfrm>
            <a:off x="7525689" y="3094933"/>
            <a:ext cx="119429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300" dirty="0">
                <a:solidFill>
                  <a:schemeClr val="accent5">
                    <a:lumMod val="60000"/>
                    <a:lumOff val="40000"/>
                  </a:schemeClr>
                </a:solidFill>
                <a:latin typeface="Arial"/>
              </a:rPr>
              <a:t>Chimie</a:t>
            </a:r>
          </a:p>
        </p:txBody>
      </p:sp>
      <p:sp>
        <p:nvSpPr>
          <p:cNvPr id="22" name="Rectangle 231">
            <a:extLst>
              <a:ext uri="{FF2B5EF4-FFF2-40B4-BE49-F238E27FC236}">
                <a16:creationId xmlns:a16="http://schemas.microsoft.com/office/drawing/2014/main" id="{76005FC2-76D8-437C-B5C4-2D555D0E931D}"/>
              </a:ext>
            </a:extLst>
          </p:cNvPr>
          <p:cNvSpPr>
            <a:spLocks noChangeArrowheads="1"/>
          </p:cNvSpPr>
          <p:nvPr/>
        </p:nvSpPr>
        <p:spPr bwMode="auto">
          <a:xfrm>
            <a:off x="4246346" y="4809806"/>
            <a:ext cx="119429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300" dirty="0">
                <a:solidFill>
                  <a:srgbClr val="8C283D"/>
                </a:solidFill>
                <a:latin typeface="Arial"/>
              </a:rPr>
              <a:t>Automobile</a:t>
            </a:r>
          </a:p>
        </p:txBody>
      </p:sp>
      <p:sp>
        <p:nvSpPr>
          <p:cNvPr id="23" name="Rectangle 231">
            <a:extLst>
              <a:ext uri="{FF2B5EF4-FFF2-40B4-BE49-F238E27FC236}">
                <a16:creationId xmlns:a16="http://schemas.microsoft.com/office/drawing/2014/main" id="{BBEC2391-76EB-487B-858B-29F534EA8BC5}"/>
              </a:ext>
            </a:extLst>
          </p:cNvPr>
          <p:cNvSpPr>
            <a:spLocks noChangeArrowheads="1"/>
          </p:cNvSpPr>
          <p:nvPr/>
        </p:nvSpPr>
        <p:spPr bwMode="auto">
          <a:xfrm>
            <a:off x="6617383" y="2528301"/>
            <a:ext cx="119429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300" dirty="0">
                <a:solidFill>
                  <a:srgbClr val="0070C0"/>
                </a:solidFill>
                <a:latin typeface="Arial"/>
              </a:rPr>
              <a:t>Agroalimentaire</a:t>
            </a:r>
          </a:p>
        </p:txBody>
      </p:sp>
    </p:spTree>
    <p:extLst>
      <p:ext uri="{BB962C8B-B14F-4D97-AF65-F5344CB8AC3E}">
        <p14:creationId xmlns:p14="http://schemas.microsoft.com/office/powerpoint/2010/main" val="2394279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5187" y="620973"/>
            <a:ext cx="8604251" cy="304699"/>
          </a:xfrm>
        </p:spPr>
        <p:txBody>
          <a:bodyPr/>
          <a:lstStyle/>
          <a:p>
            <a:r>
              <a:rPr lang="fr-FR" sz="2200" dirty="0"/>
              <a:t>Les dépôts de bilan se maintiennent à un plus bas</a:t>
            </a:r>
          </a:p>
        </p:txBody>
      </p:sp>
      <p:sp>
        <p:nvSpPr>
          <p:cNvPr id="3" name="Espace réservé du contenu 2"/>
          <p:cNvSpPr>
            <a:spLocks noGrp="1"/>
          </p:cNvSpPr>
          <p:nvPr>
            <p:ph idx="1"/>
          </p:nvPr>
        </p:nvSpPr>
        <p:spPr>
          <a:xfrm>
            <a:off x="539749" y="1610833"/>
            <a:ext cx="8064250" cy="341490"/>
          </a:xfrm>
        </p:spPr>
        <p:txBody>
          <a:bodyPr/>
          <a:lstStyle/>
          <a:p>
            <a:r>
              <a:rPr lang="fr-FR" dirty="0"/>
              <a:t>Défaillances d’entreprises dans l’industrie en France</a:t>
            </a:r>
          </a:p>
          <a:p>
            <a:endParaRPr lang="fr-FR" dirty="0"/>
          </a:p>
        </p:txBody>
      </p:sp>
      <p:sp>
        <p:nvSpPr>
          <p:cNvPr id="5" name="Rectangle 231"/>
          <p:cNvSpPr>
            <a:spLocks noChangeArrowheads="1"/>
          </p:cNvSpPr>
          <p:nvPr/>
        </p:nvSpPr>
        <p:spPr bwMode="auto">
          <a:xfrm>
            <a:off x="6641561" y="6438315"/>
            <a:ext cx="165429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Banque de France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a:extLst>
              <a:ext uri="{FF2B5EF4-FFF2-40B4-BE49-F238E27FC236}">
                <a16:creationId xmlns:a16="http://schemas.microsoft.com/office/drawing/2014/main" id="{9595C331-3959-4DFD-A4C1-22C6B80F0C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419" y="2098177"/>
            <a:ext cx="7866579" cy="4138850"/>
          </a:xfrm>
          <a:prstGeom prst="rect">
            <a:avLst/>
          </a:prstGeom>
        </p:spPr>
      </p:pic>
      <p:sp>
        <p:nvSpPr>
          <p:cNvPr id="10" name="Rectangle 231">
            <a:extLst>
              <a:ext uri="{FF2B5EF4-FFF2-40B4-BE49-F238E27FC236}">
                <a16:creationId xmlns:a16="http://schemas.microsoft.com/office/drawing/2014/main" id="{84E95323-2FB0-4279-86AC-40102C485686}"/>
              </a:ext>
            </a:extLst>
          </p:cNvPr>
          <p:cNvSpPr>
            <a:spLocks noChangeArrowheads="1"/>
          </p:cNvSpPr>
          <p:nvPr/>
        </p:nvSpPr>
        <p:spPr bwMode="auto">
          <a:xfrm>
            <a:off x="1709219" y="2289774"/>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en cumulé sur 12 mois</a:t>
            </a:r>
          </a:p>
        </p:txBody>
      </p:sp>
    </p:spTree>
    <p:extLst>
      <p:ext uri="{BB962C8B-B14F-4D97-AF65-F5344CB8AC3E}">
        <p14:creationId xmlns:p14="http://schemas.microsoft.com/office/powerpoint/2010/main" val="876229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1550" y="475488"/>
            <a:ext cx="9009430" cy="609398"/>
          </a:xfrm>
        </p:spPr>
        <p:txBody>
          <a:bodyPr/>
          <a:lstStyle/>
          <a:p>
            <a:r>
              <a:rPr lang="fr-FR" sz="2200" dirty="0"/>
              <a:t>les marges d’exploitation, qui s’étaient nettement redressées, s’érodent</a:t>
            </a:r>
          </a:p>
        </p:txBody>
      </p:sp>
      <p:sp>
        <p:nvSpPr>
          <p:cNvPr id="3" name="Espace réservé du contenu 2"/>
          <p:cNvSpPr>
            <a:spLocks noGrp="1"/>
          </p:cNvSpPr>
          <p:nvPr>
            <p:ph idx="1"/>
          </p:nvPr>
        </p:nvSpPr>
        <p:spPr>
          <a:xfrm>
            <a:off x="134570" y="1606225"/>
            <a:ext cx="8874860" cy="341490"/>
          </a:xfrm>
        </p:spPr>
        <p:txBody>
          <a:bodyPr/>
          <a:lstStyle/>
          <a:p>
            <a:r>
              <a:rPr lang="fr-FR" sz="1800" dirty="0"/>
              <a:t>    Résultats d’exploitation de l’industrie manufacturière en France </a:t>
            </a:r>
            <a:endParaRPr lang="fr-FR" dirty="0"/>
          </a:p>
          <a:p>
            <a:endParaRPr lang="fr-FR" dirty="0"/>
          </a:p>
        </p:txBody>
      </p:sp>
      <p:sp>
        <p:nvSpPr>
          <p:cNvPr id="5" name="Rectangle 231"/>
          <p:cNvSpPr>
            <a:spLocks noChangeArrowheads="1"/>
          </p:cNvSpPr>
          <p:nvPr/>
        </p:nvSpPr>
        <p:spPr bwMode="auto">
          <a:xfrm>
            <a:off x="7240702" y="6424862"/>
            <a:ext cx="25586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a:extLst>
              <a:ext uri="{FF2B5EF4-FFF2-40B4-BE49-F238E27FC236}">
                <a16:creationId xmlns:a16="http://schemas.microsoft.com/office/drawing/2014/main" id="{221F2CA8-8458-4E01-83EF-D188F61E0F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928" y="2103119"/>
            <a:ext cx="7856353" cy="4197097"/>
          </a:xfrm>
          <a:prstGeom prst="rect">
            <a:avLst/>
          </a:prstGeom>
        </p:spPr>
      </p:pic>
      <p:sp>
        <p:nvSpPr>
          <p:cNvPr id="11" name="Rectangle 231">
            <a:extLst>
              <a:ext uri="{FF2B5EF4-FFF2-40B4-BE49-F238E27FC236}">
                <a16:creationId xmlns:a16="http://schemas.microsoft.com/office/drawing/2014/main" id="{886DED95-2683-4E1C-AE80-65A4FFE217C0}"/>
              </a:ext>
            </a:extLst>
          </p:cNvPr>
          <p:cNvSpPr>
            <a:spLocks noChangeArrowheads="1"/>
          </p:cNvSpPr>
          <p:nvPr/>
        </p:nvSpPr>
        <p:spPr bwMode="auto">
          <a:xfrm>
            <a:off x="1068938" y="2321874"/>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milliards d’€</a:t>
            </a:r>
          </a:p>
        </p:txBody>
      </p:sp>
    </p:spTree>
    <p:extLst>
      <p:ext uri="{BB962C8B-B14F-4D97-AF65-F5344CB8AC3E}">
        <p14:creationId xmlns:p14="http://schemas.microsoft.com/office/powerpoint/2010/main" val="2294792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9140" y="532746"/>
            <a:ext cx="9009430" cy="304699"/>
          </a:xfrm>
        </p:spPr>
        <p:txBody>
          <a:bodyPr/>
          <a:lstStyle/>
          <a:p>
            <a:r>
              <a:rPr lang="fr-FR" sz="2200" dirty="0"/>
              <a:t>Creusement du déficit commercial</a:t>
            </a:r>
          </a:p>
        </p:txBody>
      </p:sp>
      <p:sp>
        <p:nvSpPr>
          <p:cNvPr id="3" name="Espace réservé du contenu 2"/>
          <p:cNvSpPr>
            <a:spLocks noGrp="1"/>
          </p:cNvSpPr>
          <p:nvPr>
            <p:ph idx="1"/>
          </p:nvPr>
        </p:nvSpPr>
        <p:spPr>
          <a:xfrm>
            <a:off x="269140" y="1595989"/>
            <a:ext cx="8874860" cy="341490"/>
          </a:xfrm>
        </p:spPr>
        <p:txBody>
          <a:bodyPr/>
          <a:lstStyle/>
          <a:p>
            <a:r>
              <a:rPr lang="fr-FR" sz="1800" dirty="0"/>
              <a:t>Solde extérieur français de biens manufacturés</a:t>
            </a:r>
          </a:p>
          <a:p>
            <a:endParaRPr lang="fr-FR" dirty="0"/>
          </a:p>
        </p:txBody>
      </p:sp>
      <p:sp>
        <p:nvSpPr>
          <p:cNvPr id="5" name="Rectangle 231"/>
          <p:cNvSpPr>
            <a:spLocks noChangeArrowheads="1"/>
          </p:cNvSpPr>
          <p:nvPr/>
        </p:nvSpPr>
        <p:spPr bwMode="auto">
          <a:xfrm>
            <a:off x="5798972" y="6494548"/>
            <a:ext cx="25586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Direction générale des douanes</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C8BC203A-49E0-435B-8BE5-5E2B4DB55A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161" y="2112926"/>
            <a:ext cx="7831394" cy="4212328"/>
          </a:xfrm>
          <a:prstGeom prst="rect">
            <a:avLst/>
          </a:prstGeom>
        </p:spPr>
      </p:pic>
      <p:sp>
        <p:nvSpPr>
          <p:cNvPr id="10" name="Rectangle 231">
            <a:extLst>
              <a:ext uri="{FF2B5EF4-FFF2-40B4-BE49-F238E27FC236}">
                <a16:creationId xmlns:a16="http://schemas.microsoft.com/office/drawing/2014/main" id="{9045E875-4043-44C3-BA1B-3719E04020A5}"/>
              </a:ext>
            </a:extLst>
          </p:cNvPr>
          <p:cNvSpPr>
            <a:spLocks noChangeArrowheads="1"/>
          </p:cNvSpPr>
          <p:nvPr/>
        </p:nvSpPr>
        <p:spPr bwMode="auto">
          <a:xfrm>
            <a:off x="1413249" y="5092734"/>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milliards d’€</a:t>
            </a:r>
          </a:p>
        </p:txBody>
      </p:sp>
    </p:spTree>
    <p:extLst>
      <p:ext uri="{BB962C8B-B14F-4D97-AF65-F5344CB8AC3E}">
        <p14:creationId xmlns:p14="http://schemas.microsoft.com/office/powerpoint/2010/main" val="1003433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3295" y="409194"/>
            <a:ext cx="9009430" cy="609398"/>
          </a:xfrm>
        </p:spPr>
        <p:txBody>
          <a:bodyPr/>
          <a:lstStyle/>
          <a:p>
            <a:r>
              <a:rPr lang="fr-FR" sz="2200" dirty="0"/>
              <a:t>La zone euro représente pas loin de la moitié du déficit total</a:t>
            </a:r>
          </a:p>
        </p:txBody>
      </p:sp>
      <p:sp>
        <p:nvSpPr>
          <p:cNvPr id="3" name="Espace réservé du contenu 2"/>
          <p:cNvSpPr>
            <a:spLocks noGrp="1"/>
          </p:cNvSpPr>
          <p:nvPr>
            <p:ph idx="1"/>
          </p:nvPr>
        </p:nvSpPr>
        <p:spPr>
          <a:xfrm>
            <a:off x="269140" y="1595989"/>
            <a:ext cx="8874860" cy="341490"/>
          </a:xfrm>
        </p:spPr>
        <p:txBody>
          <a:bodyPr/>
          <a:lstStyle/>
          <a:p>
            <a:r>
              <a:rPr lang="fr-FR" sz="1800" dirty="0"/>
              <a:t>Solde extérieur bilatéral français de biens en 2021*</a:t>
            </a:r>
          </a:p>
          <a:p>
            <a:endParaRPr lang="fr-FR" dirty="0"/>
          </a:p>
        </p:txBody>
      </p:sp>
      <p:sp>
        <p:nvSpPr>
          <p:cNvPr id="5" name="Rectangle 231"/>
          <p:cNvSpPr>
            <a:spLocks noChangeArrowheads="1"/>
          </p:cNvSpPr>
          <p:nvPr/>
        </p:nvSpPr>
        <p:spPr bwMode="auto">
          <a:xfrm>
            <a:off x="5798972" y="6494548"/>
            <a:ext cx="25586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Direction générale des douanes</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9" name="Rectangle 231">
            <a:extLst>
              <a:ext uri="{FF2B5EF4-FFF2-40B4-BE49-F238E27FC236}">
                <a16:creationId xmlns:a16="http://schemas.microsoft.com/office/drawing/2014/main" id="{437EC358-5436-46C0-8085-35E27A7C66DE}"/>
              </a:ext>
            </a:extLst>
          </p:cNvPr>
          <p:cNvSpPr>
            <a:spLocks noChangeArrowheads="1"/>
          </p:cNvSpPr>
          <p:nvPr/>
        </p:nvSpPr>
        <p:spPr bwMode="auto">
          <a:xfrm>
            <a:off x="899637" y="6234689"/>
            <a:ext cx="803674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i="1" dirty="0">
                <a:solidFill>
                  <a:schemeClr val="tx1">
                    <a:lumMod val="50000"/>
                  </a:schemeClr>
                </a:solidFill>
                <a:latin typeface="Arial"/>
              </a:rPr>
              <a:t>*</a:t>
            </a:r>
            <a:r>
              <a:rPr lang="fr-FR" altLang="fr-FR" sz="900" i="1" dirty="0">
                <a:solidFill>
                  <a:schemeClr val="tx1">
                    <a:lumMod val="50000"/>
                  </a:schemeClr>
                </a:solidFill>
                <a:latin typeface="Arial"/>
              </a:rPr>
              <a:t>janvier-novembre annualisés</a:t>
            </a:r>
          </a:p>
        </p:txBody>
      </p:sp>
      <p:pic>
        <p:nvPicPr>
          <p:cNvPr id="7" name="Image 6">
            <a:extLst>
              <a:ext uri="{FF2B5EF4-FFF2-40B4-BE49-F238E27FC236}">
                <a16:creationId xmlns:a16="http://schemas.microsoft.com/office/drawing/2014/main" id="{AD7D9DA3-B708-4539-BCB0-6FE2CDB8D7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665" y="2028061"/>
            <a:ext cx="7772400" cy="4116046"/>
          </a:xfrm>
          <a:prstGeom prst="rect">
            <a:avLst/>
          </a:prstGeom>
        </p:spPr>
      </p:pic>
      <p:sp>
        <p:nvSpPr>
          <p:cNvPr id="11" name="Rectangle 231">
            <a:extLst>
              <a:ext uri="{FF2B5EF4-FFF2-40B4-BE49-F238E27FC236}">
                <a16:creationId xmlns:a16="http://schemas.microsoft.com/office/drawing/2014/main" id="{122546B6-AD46-471D-8865-0D2FB1D746E8}"/>
              </a:ext>
            </a:extLst>
          </p:cNvPr>
          <p:cNvSpPr>
            <a:spLocks noChangeArrowheads="1"/>
          </p:cNvSpPr>
          <p:nvPr/>
        </p:nvSpPr>
        <p:spPr bwMode="auto">
          <a:xfrm>
            <a:off x="1413248" y="2205136"/>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milliards d’€</a:t>
            </a:r>
          </a:p>
        </p:txBody>
      </p:sp>
    </p:spTree>
    <p:extLst>
      <p:ext uri="{BB962C8B-B14F-4D97-AF65-F5344CB8AC3E}">
        <p14:creationId xmlns:p14="http://schemas.microsoft.com/office/powerpoint/2010/main" val="623987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532746"/>
            <a:ext cx="9009430" cy="304699"/>
          </a:xfrm>
        </p:spPr>
        <p:txBody>
          <a:bodyPr/>
          <a:lstStyle/>
          <a:p>
            <a:r>
              <a:rPr lang="fr-FR" sz="2200" dirty="0"/>
              <a:t>10 % des produits concentrent 82 % des déficits</a:t>
            </a:r>
          </a:p>
        </p:txBody>
      </p:sp>
      <p:sp>
        <p:nvSpPr>
          <p:cNvPr id="3" name="Espace réservé du contenu 2"/>
          <p:cNvSpPr>
            <a:spLocks noGrp="1"/>
          </p:cNvSpPr>
          <p:nvPr>
            <p:ph idx="1"/>
          </p:nvPr>
        </p:nvSpPr>
        <p:spPr>
          <a:xfrm>
            <a:off x="269140" y="1646630"/>
            <a:ext cx="8874860" cy="341490"/>
          </a:xfrm>
        </p:spPr>
        <p:txBody>
          <a:bodyPr/>
          <a:lstStyle/>
          <a:p>
            <a:r>
              <a:rPr lang="fr-FR" sz="1800" dirty="0"/>
              <a:t>Déficit : produits concernés et montant en 2019 </a:t>
            </a:r>
          </a:p>
          <a:p>
            <a:endParaRPr lang="fr-FR" dirty="0"/>
          </a:p>
        </p:txBody>
      </p:sp>
      <p:sp>
        <p:nvSpPr>
          <p:cNvPr id="5" name="Rectangle 231"/>
          <p:cNvSpPr>
            <a:spLocks noChangeArrowheads="1"/>
          </p:cNvSpPr>
          <p:nvPr/>
        </p:nvSpPr>
        <p:spPr bwMode="auto">
          <a:xfrm>
            <a:off x="2423160" y="6494548"/>
            <a:ext cx="593445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Haut Commissariat au plan (à partir des données de la Direction générale des douanes)</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14" name="ZoneTexte 1">
            <a:extLst>
              <a:ext uri="{FF2B5EF4-FFF2-40B4-BE49-F238E27FC236}">
                <a16:creationId xmlns:a16="http://schemas.microsoft.com/office/drawing/2014/main" id="{120148AF-7CC8-494E-9A30-08A5C8DAA310}"/>
              </a:ext>
            </a:extLst>
          </p:cNvPr>
          <p:cNvSpPr txBox="1"/>
          <p:nvPr/>
        </p:nvSpPr>
        <p:spPr>
          <a:xfrm>
            <a:off x="740664" y="4886738"/>
            <a:ext cx="7452360" cy="341490"/>
          </a:xfrm>
          <a:prstGeom prst="rect">
            <a:avLst/>
          </a:prstGeom>
        </p:spPr>
        <p:txBody>
          <a:bodyPr wrap="square" rtlCol="0">
            <a:noAutofit/>
          </a:bodyPr>
          <a:lstStyle/>
          <a:p>
            <a:pPr>
              <a:lnSpc>
                <a:spcPct val="107000"/>
              </a:lnSpc>
              <a:spcAft>
                <a:spcPts val="800"/>
              </a:spcAft>
            </a:pPr>
            <a:r>
              <a:rPr lang="fr-FR"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9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catégories de produits : agricoles et alimentaires, véhicules et équipements de transport, équipements et objets de la maison et du bureau, machines outils et équipements professionnels,</a:t>
            </a:r>
            <a:r>
              <a:rPr lang="fr-FR" sz="900" dirty="0">
                <a:latin typeface="Calibri" panose="020F0502020204030204" pitchFamily="34" charset="0"/>
                <a:ea typeface="Times New Roman" panose="02020603050405020304" pitchFamily="18" charset="0"/>
                <a:cs typeface="Times New Roman" panose="02020603050405020304" pitchFamily="18" charset="0"/>
              </a:rPr>
              <a:t> </a:t>
            </a:r>
            <a:r>
              <a:rPr lang="fr-FR" sz="9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matières premières et produits chimiques, textile et accessoires, pharmacie et dispositifs médicaux, hydrocarbures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p>
            <a:r>
              <a:rPr lang="fr-FR" sz="700" dirty="0">
                <a:effectLst/>
                <a:latin typeface="Times New Roman" panose="02020603050405020304" pitchFamily="18" charset="0"/>
                <a:ea typeface="Times New Roman" panose="02020603050405020304" pitchFamily="18" charset="0"/>
              </a:rPr>
              <a:t> </a:t>
            </a:r>
            <a:endParaRPr lang="fr-FR" sz="1200" dirty="0">
              <a:effectLst/>
              <a:latin typeface="Times New Roman" panose="02020603050405020304" pitchFamily="18" charset="0"/>
              <a:ea typeface="Times New Roman" panose="02020603050405020304" pitchFamily="18" charset="0"/>
            </a:endParaRPr>
          </a:p>
        </p:txBody>
      </p:sp>
      <p:pic>
        <p:nvPicPr>
          <p:cNvPr id="17" name="Image 16" descr="Une image contenant table&#10;&#10;Description générée automatiquement">
            <a:extLst>
              <a:ext uri="{FF2B5EF4-FFF2-40B4-BE49-F238E27FC236}">
                <a16:creationId xmlns:a16="http://schemas.microsoft.com/office/drawing/2014/main" id="{BC02D037-9726-47CD-9148-27D7D5C665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332" y="2329609"/>
            <a:ext cx="7781283" cy="2540272"/>
          </a:xfrm>
          <a:prstGeom prst="rect">
            <a:avLst/>
          </a:prstGeom>
        </p:spPr>
      </p:pic>
    </p:spTree>
    <p:extLst>
      <p:ext uri="{BB962C8B-B14F-4D97-AF65-F5344CB8AC3E}">
        <p14:creationId xmlns:p14="http://schemas.microsoft.com/office/powerpoint/2010/main" val="3223869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4" y="266614"/>
            <a:ext cx="9009430" cy="872547"/>
          </a:xfrm>
        </p:spPr>
        <p:txBody>
          <a:bodyPr/>
          <a:lstStyle/>
          <a:p>
            <a:r>
              <a:rPr lang="fr-FR" sz="2100" dirty="0"/>
              <a:t>Les investissements productifs ont retrouvé leur </a:t>
            </a:r>
            <a:br>
              <a:rPr lang="fr-FR" sz="2100" dirty="0"/>
            </a:br>
            <a:r>
              <a:rPr lang="fr-FR" sz="2100" dirty="0"/>
              <a:t>niveau antérieur à la crise sanitaire dès le début 2021, avant de caler à l’été</a:t>
            </a:r>
          </a:p>
        </p:txBody>
      </p:sp>
      <p:sp>
        <p:nvSpPr>
          <p:cNvPr id="3" name="Espace réservé du contenu 2"/>
          <p:cNvSpPr>
            <a:spLocks noGrp="1"/>
          </p:cNvSpPr>
          <p:nvPr>
            <p:ph idx="1"/>
          </p:nvPr>
        </p:nvSpPr>
        <p:spPr>
          <a:xfrm>
            <a:off x="336424" y="1640200"/>
            <a:ext cx="8874860" cy="341490"/>
          </a:xfrm>
        </p:spPr>
        <p:txBody>
          <a:bodyPr/>
          <a:lstStyle/>
          <a:p>
            <a:r>
              <a:rPr lang="fr-FR" sz="1800" dirty="0"/>
              <a:t>Investissements des entreprises non financières  </a:t>
            </a:r>
          </a:p>
          <a:p>
            <a:endParaRPr lang="fr-FR" dirty="0"/>
          </a:p>
        </p:txBody>
      </p:sp>
      <p:sp>
        <p:nvSpPr>
          <p:cNvPr id="5" name="Rectangle 231"/>
          <p:cNvSpPr>
            <a:spLocks noChangeArrowheads="1"/>
          </p:cNvSpPr>
          <p:nvPr/>
        </p:nvSpPr>
        <p:spPr bwMode="auto">
          <a:xfrm>
            <a:off x="7294836" y="6514442"/>
            <a:ext cx="231063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4DDE04E3-C15E-4039-B8AB-A1E676BDB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293" y="2061560"/>
            <a:ext cx="8092868" cy="4185415"/>
          </a:xfrm>
          <a:prstGeom prst="rect">
            <a:avLst/>
          </a:prstGeom>
        </p:spPr>
      </p:pic>
      <p:sp>
        <p:nvSpPr>
          <p:cNvPr id="10" name="Rectangle 231">
            <a:extLst>
              <a:ext uri="{FF2B5EF4-FFF2-40B4-BE49-F238E27FC236}">
                <a16:creationId xmlns:a16="http://schemas.microsoft.com/office/drawing/2014/main" id="{420E5AD6-3D32-4ACE-85C9-7258BD60BB6C}"/>
              </a:ext>
            </a:extLst>
          </p:cNvPr>
          <p:cNvSpPr>
            <a:spLocks noChangeArrowheads="1"/>
          </p:cNvSpPr>
          <p:nvPr/>
        </p:nvSpPr>
        <p:spPr bwMode="auto">
          <a:xfrm>
            <a:off x="1073453" y="2231494"/>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milliards d’€ (prix chaînés)</a:t>
            </a:r>
          </a:p>
        </p:txBody>
      </p:sp>
    </p:spTree>
    <p:extLst>
      <p:ext uri="{BB962C8B-B14F-4D97-AF65-F5344CB8AC3E}">
        <p14:creationId xmlns:p14="http://schemas.microsoft.com/office/powerpoint/2010/main" val="1814344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750" y="508000"/>
            <a:ext cx="8064500" cy="415498"/>
          </a:xfrm>
        </p:spPr>
        <p:txBody>
          <a:bodyPr/>
          <a:lstStyle/>
          <a:p>
            <a:r>
              <a:rPr lang="fr-FR" sz="3000" dirty="0"/>
              <a:t>SOMMAIRE </a:t>
            </a:r>
          </a:p>
        </p:txBody>
      </p:sp>
      <p:sp>
        <p:nvSpPr>
          <p:cNvPr id="3" name="Espace réservé du contenu 2"/>
          <p:cNvSpPr>
            <a:spLocks noGrp="1"/>
          </p:cNvSpPr>
          <p:nvPr>
            <p:ph idx="1"/>
          </p:nvPr>
        </p:nvSpPr>
        <p:spPr>
          <a:xfrm>
            <a:off x="208178" y="3133299"/>
            <a:ext cx="8727644" cy="1911894"/>
          </a:xfrm>
        </p:spPr>
        <p:txBody>
          <a:bodyPr/>
          <a:lstStyle/>
          <a:p>
            <a:pPr marL="457200" indent="-457200">
              <a:buAutoNum type="arabicPeriod"/>
              <a:tabLst>
                <a:tab pos="3054350" algn="l"/>
              </a:tabLst>
            </a:pPr>
            <a:r>
              <a:rPr lang="fr-FR" sz="3000" dirty="0"/>
              <a:t>Contexte conjoncturel</a:t>
            </a:r>
          </a:p>
          <a:p>
            <a:pPr marL="457200" indent="-457200">
              <a:buAutoNum type="arabicPeriod"/>
              <a:tabLst>
                <a:tab pos="3054350" algn="l"/>
              </a:tabLst>
            </a:pPr>
            <a:r>
              <a:rPr lang="fr-FR" sz="3000" dirty="0"/>
              <a:t>Inflation</a:t>
            </a:r>
          </a:p>
        </p:txBody>
      </p:sp>
    </p:spTree>
    <p:extLst>
      <p:ext uri="{BB962C8B-B14F-4D97-AF65-F5344CB8AC3E}">
        <p14:creationId xmlns:p14="http://schemas.microsoft.com/office/powerpoint/2010/main" val="341994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7504" y="574647"/>
            <a:ext cx="9009430" cy="304699"/>
          </a:xfrm>
        </p:spPr>
        <p:txBody>
          <a:bodyPr/>
          <a:lstStyle/>
          <a:p>
            <a:r>
              <a:rPr lang="fr-FR" sz="2200" dirty="0"/>
              <a:t>Une épargne encore très abondante </a:t>
            </a:r>
          </a:p>
        </p:txBody>
      </p:sp>
      <p:sp>
        <p:nvSpPr>
          <p:cNvPr id="3" name="Espace réservé du contenu 2"/>
          <p:cNvSpPr>
            <a:spLocks noGrp="1"/>
          </p:cNvSpPr>
          <p:nvPr>
            <p:ph idx="1"/>
          </p:nvPr>
        </p:nvSpPr>
        <p:spPr>
          <a:xfrm>
            <a:off x="269140" y="1595989"/>
            <a:ext cx="8874860" cy="341490"/>
          </a:xfrm>
        </p:spPr>
        <p:txBody>
          <a:bodyPr/>
          <a:lstStyle/>
          <a:p>
            <a:r>
              <a:rPr lang="fr-FR" sz="1800" dirty="0"/>
              <a:t>Flux de placements des dépôts bancaires des ménages</a:t>
            </a:r>
          </a:p>
          <a:p>
            <a:endParaRPr lang="fr-FR" dirty="0"/>
          </a:p>
        </p:txBody>
      </p:sp>
      <p:sp>
        <p:nvSpPr>
          <p:cNvPr id="5" name="Rectangle 231"/>
          <p:cNvSpPr>
            <a:spLocks noChangeArrowheads="1"/>
          </p:cNvSpPr>
          <p:nvPr/>
        </p:nvSpPr>
        <p:spPr bwMode="auto">
          <a:xfrm>
            <a:off x="6363755" y="6549398"/>
            <a:ext cx="300326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Banque de France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a:extLst>
              <a:ext uri="{FF2B5EF4-FFF2-40B4-BE49-F238E27FC236}">
                <a16:creationId xmlns:a16="http://schemas.microsoft.com/office/drawing/2014/main" id="{EEE76395-34FF-4C11-BB12-C184384380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064" y="1937480"/>
            <a:ext cx="8138160" cy="4345874"/>
          </a:xfrm>
          <a:prstGeom prst="rect">
            <a:avLst/>
          </a:prstGeom>
        </p:spPr>
      </p:pic>
      <p:sp>
        <p:nvSpPr>
          <p:cNvPr id="11" name="Rectangle 231">
            <a:extLst>
              <a:ext uri="{FF2B5EF4-FFF2-40B4-BE49-F238E27FC236}">
                <a16:creationId xmlns:a16="http://schemas.microsoft.com/office/drawing/2014/main" id="{F0FBFBBB-0AE0-41B2-B09E-BEB3860301DB}"/>
              </a:ext>
            </a:extLst>
          </p:cNvPr>
          <p:cNvSpPr>
            <a:spLocks noChangeArrowheads="1"/>
          </p:cNvSpPr>
          <p:nvPr/>
        </p:nvSpPr>
        <p:spPr bwMode="auto">
          <a:xfrm>
            <a:off x="1191470" y="2144902"/>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milliards d’€</a:t>
            </a:r>
          </a:p>
        </p:txBody>
      </p:sp>
    </p:spTree>
    <p:extLst>
      <p:ext uri="{BB962C8B-B14F-4D97-AF65-F5344CB8AC3E}">
        <p14:creationId xmlns:p14="http://schemas.microsoft.com/office/powerpoint/2010/main" val="586076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0921" y="300614"/>
            <a:ext cx="9009430" cy="872547"/>
          </a:xfrm>
        </p:spPr>
        <p:txBody>
          <a:bodyPr/>
          <a:lstStyle/>
          <a:p>
            <a:r>
              <a:rPr lang="fr-FR" sz="2100" dirty="0"/>
              <a:t>Le </a:t>
            </a:r>
            <a:r>
              <a:rPr lang="fr-FR" sz="2100" dirty="0" err="1"/>
              <a:t>pib</a:t>
            </a:r>
            <a:r>
              <a:rPr lang="fr-FR" sz="2100" dirty="0"/>
              <a:t> a été dynamique au troisième trimestre 2021 : + 3 %. </a:t>
            </a:r>
            <a:br>
              <a:rPr lang="fr-FR" sz="2100" dirty="0"/>
            </a:br>
            <a:r>
              <a:rPr lang="fr-FR" sz="2100" dirty="0"/>
              <a:t>Il aurait gagné 0,5 % au quatrième, selon l’estimation de l’Insee parue début décembre.</a:t>
            </a:r>
          </a:p>
        </p:txBody>
      </p:sp>
      <p:sp>
        <p:nvSpPr>
          <p:cNvPr id="3" name="Espace réservé du contenu 2"/>
          <p:cNvSpPr>
            <a:spLocks noGrp="1"/>
          </p:cNvSpPr>
          <p:nvPr>
            <p:ph idx="1"/>
          </p:nvPr>
        </p:nvSpPr>
        <p:spPr>
          <a:xfrm>
            <a:off x="521328" y="1648005"/>
            <a:ext cx="8874860" cy="341490"/>
          </a:xfrm>
        </p:spPr>
        <p:txBody>
          <a:bodyPr/>
          <a:lstStyle/>
          <a:p>
            <a:r>
              <a:rPr lang="fr-FR" sz="1800" dirty="0"/>
              <a:t>Produit intérieur brut </a:t>
            </a:r>
          </a:p>
          <a:p>
            <a:endParaRPr lang="fr-FR" dirty="0"/>
          </a:p>
        </p:txBody>
      </p:sp>
      <p:sp>
        <p:nvSpPr>
          <p:cNvPr id="5" name="Rectangle 231"/>
          <p:cNvSpPr>
            <a:spLocks noChangeArrowheads="1"/>
          </p:cNvSpPr>
          <p:nvPr/>
        </p:nvSpPr>
        <p:spPr bwMode="auto">
          <a:xfrm>
            <a:off x="7217411" y="6532918"/>
            <a:ext cx="231063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12" name="Image 11">
            <a:extLst>
              <a:ext uri="{FF2B5EF4-FFF2-40B4-BE49-F238E27FC236}">
                <a16:creationId xmlns:a16="http://schemas.microsoft.com/office/drawing/2014/main" id="{AF04DF87-4C80-4713-B845-3E27C97AE8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923" y="2109019"/>
            <a:ext cx="7820102" cy="4250838"/>
          </a:xfrm>
          <a:prstGeom prst="rect">
            <a:avLst/>
          </a:prstGeom>
        </p:spPr>
      </p:pic>
      <p:sp>
        <p:nvSpPr>
          <p:cNvPr id="13" name="Rectangle 231">
            <a:extLst>
              <a:ext uri="{FF2B5EF4-FFF2-40B4-BE49-F238E27FC236}">
                <a16:creationId xmlns:a16="http://schemas.microsoft.com/office/drawing/2014/main" id="{3930158C-75DE-43E5-967F-A4FF33129601}"/>
              </a:ext>
            </a:extLst>
          </p:cNvPr>
          <p:cNvSpPr>
            <a:spLocks noChangeArrowheads="1"/>
          </p:cNvSpPr>
          <p:nvPr/>
        </p:nvSpPr>
        <p:spPr bwMode="auto">
          <a:xfrm>
            <a:off x="1472315" y="2359024"/>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T1 2013 = 100 (prix chaînés)</a:t>
            </a:r>
          </a:p>
        </p:txBody>
      </p:sp>
    </p:spTree>
    <p:extLst>
      <p:ext uri="{BB962C8B-B14F-4D97-AF65-F5344CB8AC3E}">
        <p14:creationId xmlns:p14="http://schemas.microsoft.com/office/powerpoint/2010/main" val="3150949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7436" y="3703421"/>
            <a:ext cx="7435159" cy="415498"/>
          </a:xfrm>
        </p:spPr>
        <p:txBody>
          <a:bodyPr/>
          <a:lstStyle/>
          <a:p>
            <a:pPr algn="ctr"/>
            <a:r>
              <a:rPr lang="fr-FR" dirty="0"/>
              <a:t>2. INFLATION</a:t>
            </a:r>
          </a:p>
        </p:txBody>
      </p:sp>
    </p:spTree>
    <p:extLst>
      <p:ext uri="{BB962C8B-B14F-4D97-AF65-F5344CB8AC3E}">
        <p14:creationId xmlns:p14="http://schemas.microsoft.com/office/powerpoint/2010/main" val="136214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5166" y="530339"/>
            <a:ext cx="8459440" cy="650947"/>
          </a:xfrm>
        </p:spPr>
        <p:txBody>
          <a:bodyPr/>
          <a:lstStyle/>
          <a:p>
            <a:r>
              <a:rPr lang="fr-FR" sz="2200" dirty="0"/>
              <a:t>Rappels méthodologiques</a:t>
            </a:r>
            <a:br>
              <a:rPr lang="fr-FR" dirty="0"/>
            </a:br>
            <a:endParaRPr lang="fr-FR" dirty="0"/>
          </a:p>
        </p:txBody>
      </p:sp>
      <p:sp>
        <p:nvSpPr>
          <p:cNvPr id="3" name="Espace réservé du contenu 2"/>
          <p:cNvSpPr>
            <a:spLocks noGrp="1"/>
          </p:cNvSpPr>
          <p:nvPr>
            <p:ph idx="1"/>
          </p:nvPr>
        </p:nvSpPr>
        <p:spPr>
          <a:xfrm>
            <a:off x="342312" y="1731118"/>
            <a:ext cx="8459375" cy="341490"/>
          </a:xfrm>
        </p:spPr>
        <p:txBody>
          <a:bodyPr/>
          <a:lstStyle/>
          <a:p>
            <a:pPr algn="just"/>
            <a:r>
              <a:rPr lang="fr-FR" sz="1600" dirty="0"/>
              <a:t>→  En France, l’indice des prix à la consommation est publié chaque mois par l’Insee, qui réalise une collecte partout en France y compris dans les départements d’outre-mer. Pour un mois donné, l’IPC fait l’objet d’une estimation provisoire dès la fin de celui-ci.</a:t>
            </a:r>
          </a:p>
          <a:p>
            <a:pPr algn="just"/>
            <a:r>
              <a:rPr lang="fr-FR" sz="1600" dirty="0"/>
              <a:t>→ Tous les postes de la consommation sont couverts, exception faite des primes d’assurance-vie et des services hospitaliers. Au total, environ 390 000 relevés mensuels de prix sont effectués sur des points de vente physiques, sur internet et à partir de données administratives, complétés depuis peu par près de 5 millions de données de caisse recueillies quotidiennement. Il faut noter que les loyers sont inclus dans le calcul de l’inflation mais pas les prix des logements neufs et anciens.</a:t>
            </a:r>
          </a:p>
          <a:p>
            <a:pPr algn="just"/>
            <a:r>
              <a:rPr lang="fr-FR" sz="1600" dirty="0"/>
              <a:t>→  Les pondérations sont revues chaque année, afin de tenir compte des changements de comportement de consommation. </a:t>
            </a:r>
          </a:p>
          <a:p>
            <a:pPr algn="just"/>
            <a:r>
              <a:rPr lang="fr-FR" sz="1800" dirty="0"/>
              <a:t>→ </a:t>
            </a:r>
            <a:r>
              <a:rPr lang="fr-FR" sz="1600" dirty="0"/>
              <a:t>Outre l’IPC, l’institut statistique diffuse également l’IPCH. Harmonisé, ce dernier autorise les comparaisons entre les pays de l’Union européenne.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2342177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0921" y="223333"/>
            <a:ext cx="9009430" cy="872547"/>
          </a:xfrm>
        </p:spPr>
        <p:txBody>
          <a:bodyPr/>
          <a:lstStyle/>
          <a:p>
            <a:r>
              <a:rPr lang="fr-FR" sz="2100" dirty="0"/>
              <a:t>Les taux d’inflation récents s’expliquent à la fois par des effets de base et par une augmentation plus soutenue des prix</a:t>
            </a:r>
          </a:p>
        </p:txBody>
      </p:sp>
      <p:sp>
        <p:nvSpPr>
          <p:cNvPr id="3" name="Espace réservé du contenu 2"/>
          <p:cNvSpPr>
            <a:spLocks noGrp="1"/>
          </p:cNvSpPr>
          <p:nvPr>
            <p:ph idx="1"/>
          </p:nvPr>
        </p:nvSpPr>
        <p:spPr>
          <a:xfrm>
            <a:off x="521328" y="1648005"/>
            <a:ext cx="8874860" cy="341490"/>
          </a:xfrm>
        </p:spPr>
        <p:txBody>
          <a:bodyPr/>
          <a:lstStyle/>
          <a:p>
            <a:r>
              <a:rPr lang="fr-FR" sz="1800" dirty="0"/>
              <a:t>Indice général des prix à la consommation en France </a:t>
            </a:r>
          </a:p>
          <a:p>
            <a:endParaRPr lang="fr-FR" dirty="0"/>
          </a:p>
        </p:txBody>
      </p:sp>
      <p:sp>
        <p:nvSpPr>
          <p:cNvPr id="5" name="Rectangle 231"/>
          <p:cNvSpPr>
            <a:spLocks noChangeArrowheads="1"/>
          </p:cNvSpPr>
          <p:nvPr/>
        </p:nvSpPr>
        <p:spPr bwMode="auto">
          <a:xfrm>
            <a:off x="7085551" y="6480779"/>
            <a:ext cx="231063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a:extLst>
              <a:ext uri="{FF2B5EF4-FFF2-40B4-BE49-F238E27FC236}">
                <a16:creationId xmlns:a16="http://schemas.microsoft.com/office/drawing/2014/main" id="{233A2FB4-8DE1-46B3-9F7F-929524805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666" y="2143383"/>
            <a:ext cx="7728154" cy="4065688"/>
          </a:xfrm>
          <a:prstGeom prst="rect">
            <a:avLst/>
          </a:prstGeom>
        </p:spPr>
      </p:pic>
      <p:sp>
        <p:nvSpPr>
          <p:cNvPr id="11" name="Rectangle 231">
            <a:extLst>
              <a:ext uri="{FF2B5EF4-FFF2-40B4-BE49-F238E27FC236}">
                <a16:creationId xmlns:a16="http://schemas.microsoft.com/office/drawing/2014/main" id="{26C6C40B-81B2-4D9D-9CFB-11B1E819DFF4}"/>
              </a:ext>
            </a:extLst>
          </p:cNvPr>
          <p:cNvSpPr>
            <a:spLocks noChangeArrowheads="1"/>
          </p:cNvSpPr>
          <p:nvPr/>
        </p:nvSpPr>
        <p:spPr bwMode="auto">
          <a:xfrm>
            <a:off x="1472315" y="2359024"/>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janvier 2017 = 100 </a:t>
            </a:r>
          </a:p>
        </p:txBody>
      </p:sp>
    </p:spTree>
    <p:extLst>
      <p:ext uri="{BB962C8B-B14F-4D97-AF65-F5344CB8AC3E}">
        <p14:creationId xmlns:p14="http://schemas.microsoft.com/office/powerpoint/2010/main" val="17551073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575188"/>
            <a:ext cx="9009430" cy="304699"/>
          </a:xfrm>
        </p:spPr>
        <p:txBody>
          <a:bodyPr/>
          <a:lstStyle/>
          <a:p>
            <a:r>
              <a:rPr lang="fr-FR" sz="2200" dirty="0"/>
              <a:t>La hausse des tarifs des services reste en deçà de 2 %</a:t>
            </a:r>
          </a:p>
        </p:txBody>
      </p:sp>
      <p:sp>
        <p:nvSpPr>
          <p:cNvPr id="3" name="Espace réservé du contenu 2"/>
          <p:cNvSpPr>
            <a:spLocks noGrp="1"/>
          </p:cNvSpPr>
          <p:nvPr>
            <p:ph idx="1"/>
          </p:nvPr>
        </p:nvSpPr>
        <p:spPr>
          <a:xfrm>
            <a:off x="269140" y="1621325"/>
            <a:ext cx="8874860" cy="341490"/>
          </a:xfrm>
        </p:spPr>
        <p:txBody>
          <a:bodyPr/>
          <a:lstStyle/>
          <a:p>
            <a:r>
              <a:rPr lang="fr-FR" sz="1700" dirty="0"/>
              <a:t>Indices des prix à la consommation des services et de certaines de ses composantes</a:t>
            </a:r>
          </a:p>
        </p:txBody>
      </p:sp>
      <p:sp>
        <p:nvSpPr>
          <p:cNvPr id="5" name="Rectangle 231"/>
          <p:cNvSpPr>
            <a:spLocks noChangeArrowheads="1"/>
          </p:cNvSpPr>
          <p:nvPr/>
        </p:nvSpPr>
        <p:spPr bwMode="auto">
          <a:xfrm>
            <a:off x="7405811" y="6566691"/>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3A9E3383-0FD4-4FBD-ACFF-B889420650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664" y="2164229"/>
            <a:ext cx="7875639" cy="4148080"/>
          </a:xfrm>
          <a:prstGeom prst="rect">
            <a:avLst/>
          </a:prstGeom>
        </p:spPr>
      </p:pic>
      <p:sp>
        <p:nvSpPr>
          <p:cNvPr id="11" name="Rectangle 231">
            <a:extLst>
              <a:ext uri="{FF2B5EF4-FFF2-40B4-BE49-F238E27FC236}">
                <a16:creationId xmlns:a16="http://schemas.microsoft.com/office/drawing/2014/main" id="{7BBF4E8D-374A-4071-8865-7A6478D28899}"/>
              </a:ext>
            </a:extLst>
          </p:cNvPr>
          <p:cNvSpPr>
            <a:spLocks noChangeArrowheads="1"/>
          </p:cNvSpPr>
          <p:nvPr/>
        </p:nvSpPr>
        <p:spPr bwMode="auto">
          <a:xfrm>
            <a:off x="1531015" y="2715900"/>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sur 1 an</a:t>
            </a:r>
          </a:p>
        </p:txBody>
      </p:sp>
    </p:spTree>
    <p:extLst>
      <p:ext uri="{BB962C8B-B14F-4D97-AF65-F5344CB8AC3E}">
        <p14:creationId xmlns:p14="http://schemas.microsoft.com/office/powerpoint/2010/main" val="307473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4266" y="432087"/>
            <a:ext cx="9009430" cy="609398"/>
          </a:xfrm>
        </p:spPr>
        <p:txBody>
          <a:bodyPr/>
          <a:lstStyle/>
          <a:p>
            <a:r>
              <a:rPr lang="fr-FR" sz="2200" dirty="0"/>
              <a:t>Ceux des biens manufacturés progressent à présent un peu plus rapidement</a:t>
            </a:r>
          </a:p>
        </p:txBody>
      </p:sp>
      <p:sp>
        <p:nvSpPr>
          <p:cNvPr id="3" name="Espace réservé du contenu 2"/>
          <p:cNvSpPr>
            <a:spLocks noGrp="1"/>
          </p:cNvSpPr>
          <p:nvPr>
            <p:ph idx="1"/>
          </p:nvPr>
        </p:nvSpPr>
        <p:spPr>
          <a:xfrm>
            <a:off x="416624" y="1597771"/>
            <a:ext cx="8874860" cy="341490"/>
          </a:xfrm>
        </p:spPr>
        <p:txBody>
          <a:bodyPr/>
          <a:lstStyle/>
          <a:p>
            <a:r>
              <a:rPr lang="fr-FR" sz="1800" dirty="0"/>
              <a:t>Indices des prix des biens manufacturés et de l’alimentation</a:t>
            </a:r>
            <a:endParaRPr lang="fr-FR" dirty="0"/>
          </a:p>
        </p:txBody>
      </p:sp>
      <p:sp>
        <p:nvSpPr>
          <p:cNvPr id="5" name="Rectangle 231"/>
          <p:cNvSpPr>
            <a:spLocks noChangeArrowheads="1"/>
          </p:cNvSpPr>
          <p:nvPr/>
        </p:nvSpPr>
        <p:spPr bwMode="auto">
          <a:xfrm>
            <a:off x="7369864" y="6496815"/>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15" name="ZoneTexte 14">
            <a:extLst>
              <a:ext uri="{FF2B5EF4-FFF2-40B4-BE49-F238E27FC236}">
                <a16:creationId xmlns:a16="http://schemas.microsoft.com/office/drawing/2014/main" id="{8BD42D49-DA71-4CD1-8EE7-A84662A0473D}"/>
              </a:ext>
            </a:extLst>
          </p:cNvPr>
          <p:cNvSpPr txBox="1"/>
          <p:nvPr/>
        </p:nvSpPr>
        <p:spPr>
          <a:xfrm>
            <a:off x="4748981" y="1988843"/>
            <a:ext cx="4542503" cy="307777"/>
          </a:xfrm>
          <a:prstGeom prst="rect">
            <a:avLst/>
          </a:prstGeom>
          <a:noFill/>
        </p:spPr>
        <p:txBody>
          <a:bodyPr wrap="square">
            <a:spAutoFit/>
          </a:bodyPr>
          <a:lstStyle/>
          <a:p>
            <a:pPr>
              <a:defRPr/>
            </a:pPr>
            <a:r>
              <a:rPr lang="fr-FR" altLang="fr-FR" sz="1400" dirty="0">
                <a:solidFill>
                  <a:schemeClr val="tx1">
                    <a:lumMod val="50000"/>
                  </a:schemeClr>
                </a:solidFill>
                <a:latin typeface="Arial"/>
              </a:rPr>
              <a:t>,</a:t>
            </a:r>
          </a:p>
        </p:txBody>
      </p:sp>
      <p:pic>
        <p:nvPicPr>
          <p:cNvPr id="6" name="Image 5">
            <a:extLst>
              <a:ext uri="{FF2B5EF4-FFF2-40B4-BE49-F238E27FC236}">
                <a16:creationId xmlns:a16="http://schemas.microsoft.com/office/drawing/2014/main" id="{27DF857A-13FB-4637-9982-23DDFB52CC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6413" y="2142731"/>
            <a:ext cx="7905135" cy="4169579"/>
          </a:xfrm>
          <a:prstGeom prst="rect">
            <a:avLst/>
          </a:prstGeom>
        </p:spPr>
      </p:pic>
      <p:sp>
        <p:nvSpPr>
          <p:cNvPr id="11" name="ZoneTexte 10">
            <a:extLst>
              <a:ext uri="{FF2B5EF4-FFF2-40B4-BE49-F238E27FC236}">
                <a16:creationId xmlns:a16="http://schemas.microsoft.com/office/drawing/2014/main" id="{732A5A50-72AE-4F21-8F2A-E671123684DD}"/>
              </a:ext>
            </a:extLst>
          </p:cNvPr>
          <p:cNvSpPr txBox="1"/>
          <p:nvPr/>
        </p:nvSpPr>
        <p:spPr>
          <a:xfrm>
            <a:off x="4572000" y="2241599"/>
            <a:ext cx="5283589" cy="307777"/>
          </a:xfrm>
          <a:prstGeom prst="rect">
            <a:avLst/>
          </a:prstGeom>
          <a:noFill/>
        </p:spPr>
        <p:txBody>
          <a:bodyPr wrap="square">
            <a:spAutoFit/>
          </a:bodyPr>
          <a:lstStyle/>
          <a:p>
            <a:pPr>
              <a:defRPr/>
            </a:pPr>
            <a:r>
              <a:rPr lang="fr-FR" altLang="fr-FR" sz="1400" dirty="0">
                <a:solidFill>
                  <a:schemeClr val="tx1">
                    <a:lumMod val="50000"/>
                  </a:schemeClr>
                </a:solidFill>
                <a:latin typeface="Arial"/>
              </a:rPr>
              <a:t>     É</a:t>
            </a:r>
          </a:p>
        </p:txBody>
      </p:sp>
      <p:sp>
        <p:nvSpPr>
          <p:cNvPr id="12" name="Rectangle 231">
            <a:extLst>
              <a:ext uri="{FF2B5EF4-FFF2-40B4-BE49-F238E27FC236}">
                <a16:creationId xmlns:a16="http://schemas.microsoft.com/office/drawing/2014/main" id="{36C87FB1-A7D9-417F-A548-B90700B53B1E}"/>
              </a:ext>
            </a:extLst>
          </p:cNvPr>
          <p:cNvSpPr>
            <a:spLocks noChangeArrowheads="1"/>
          </p:cNvSpPr>
          <p:nvPr/>
        </p:nvSpPr>
        <p:spPr bwMode="auto">
          <a:xfrm>
            <a:off x="1560733" y="2785661"/>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sur 1 an</a:t>
            </a:r>
          </a:p>
        </p:txBody>
      </p:sp>
    </p:spTree>
    <p:extLst>
      <p:ext uri="{BB962C8B-B14F-4D97-AF65-F5344CB8AC3E}">
        <p14:creationId xmlns:p14="http://schemas.microsoft.com/office/powerpoint/2010/main" val="2621700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484632"/>
            <a:ext cx="9009430" cy="609398"/>
          </a:xfrm>
        </p:spPr>
        <p:txBody>
          <a:bodyPr/>
          <a:lstStyle/>
          <a:p>
            <a:r>
              <a:rPr lang="fr-FR" sz="2200" dirty="0"/>
              <a:t>Les prix de l’énergie ont pour la première fois avancé</a:t>
            </a:r>
            <a:br>
              <a:rPr lang="fr-FR" sz="2200" dirty="0"/>
            </a:br>
            <a:r>
              <a:rPr lang="fr-FR" sz="2200" dirty="0"/>
              <a:t>de plus de 20 % en glissement annuel… </a:t>
            </a:r>
          </a:p>
        </p:txBody>
      </p:sp>
      <p:sp>
        <p:nvSpPr>
          <p:cNvPr id="3" name="Espace réservé du contenu 2"/>
          <p:cNvSpPr>
            <a:spLocks noGrp="1"/>
          </p:cNvSpPr>
          <p:nvPr>
            <p:ph idx="1"/>
          </p:nvPr>
        </p:nvSpPr>
        <p:spPr>
          <a:xfrm>
            <a:off x="269140" y="1615630"/>
            <a:ext cx="8874860" cy="341490"/>
          </a:xfrm>
        </p:spPr>
        <p:txBody>
          <a:bodyPr/>
          <a:lstStyle/>
          <a:p>
            <a:r>
              <a:rPr lang="fr-FR" sz="1800" dirty="0"/>
              <a:t>Indice des prix à la consommation de l’énergie</a:t>
            </a:r>
          </a:p>
          <a:p>
            <a:endParaRPr lang="fr-FR" dirty="0"/>
          </a:p>
        </p:txBody>
      </p:sp>
      <p:sp>
        <p:nvSpPr>
          <p:cNvPr id="5" name="Rectangle 231"/>
          <p:cNvSpPr>
            <a:spLocks noChangeArrowheads="1"/>
          </p:cNvSpPr>
          <p:nvPr/>
        </p:nvSpPr>
        <p:spPr bwMode="auto">
          <a:xfrm>
            <a:off x="7095101" y="6542173"/>
            <a:ext cx="94256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73557E52-C9BC-4F86-96E6-E23AFFC99A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83" y="2094272"/>
            <a:ext cx="8037871" cy="4279096"/>
          </a:xfrm>
          <a:prstGeom prst="rect">
            <a:avLst/>
          </a:prstGeom>
        </p:spPr>
      </p:pic>
      <p:sp>
        <p:nvSpPr>
          <p:cNvPr id="11" name="Rectangle 231">
            <a:extLst>
              <a:ext uri="{FF2B5EF4-FFF2-40B4-BE49-F238E27FC236}">
                <a16:creationId xmlns:a16="http://schemas.microsoft.com/office/drawing/2014/main" id="{B4829CF3-583A-49B0-B7A2-105651BB077A}"/>
              </a:ext>
            </a:extLst>
          </p:cNvPr>
          <p:cNvSpPr>
            <a:spLocks noChangeArrowheads="1"/>
          </p:cNvSpPr>
          <p:nvPr/>
        </p:nvSpPr>
        <p:spPr bwMode="auto">
          <a:xfrm>
            <a:off x="1530593" y="2358218"/>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sur 1 an</a:t>
            </a:r>
          </a:p>
        </p:txBody>
      </p:sp>
    </p:spTree>
    <p:extLst>
      <p:ext uri="{BB962C8B-B14F-4D97-AF65-F5344CB8AC3E}">
        <p14:creationId xmlns:p14="http://schemas.microsoft.com/office/powerpoint/2010/main" val="3899801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588377"/>
            <a:ext cx="9009430" cy="304699"/>
          </a:xfrm>
        </p:spPr>
        <p:txBody>
          <a:bodyPr/>
          <a:lstStyle/>
          <a:p>
            <a:r>
              <a:rPr lang="fr-FR" sz="2200" dirty="0"/>
              <a:t>… De sorte que l’inflation d’ensemble accélère  </a:t>
            </a:r>
          </a:p>
        </p:txBody>
      </p:sp>
      <p:sp>
        <p:nvSpPr>
          <p:cNvPr id="3" name="Espace réservé du contenu 2"/>
          <p:cNvSpPr>
            <a:spLocks noGrp="1"/>
          </p:cNvSpPr>
          <p:nvPr>
            <p:ph idx="1"/>
          </p:nvPr>
        </p:nvSpPr>
        <p:spPr>
          <a:xfrm>
            <a:off x="336425" y="1633246"/>
            <a:ext cx="8874860" cy="341490"/>
          </a:xfrm>
        </p:spPr>
        <p:txBody>
          <a:bodyPr/>
          <a:lstStyle/>
          <a:p>
            <a:r>
              <a:rPr lang="fr-FR" sz="1800" dirty="0"/>
              <a:t>Indice général des prix à la consommation </a:t>
            </a:r>
          </a:p>
          <a:p>
            <a:endParaRPr lang="fr-FR" dirty="0"/>
          </a:p>
        </p:txBody>
      </p:sp>
      <p:sp>
        <p:nvSpPr>
          <p:cNvPr id="5" name="Rectangle 231"/>
          <p:cNvSpPr>
            <a:spLocks noChangeArrowheads="1"/>
          </p:cNvSpPr>
          <p:nvPr/>
        </p:nvSpPr>
        <p:spPr bwMode="auto">
          <a:xfrm>
            <a:off x="7095101" y="6542173"/>
            <a:ext cx="94256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8EB4CE05-9D8B-4E1E-837A-01F25FDC4E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923" y="2079523"/>
            <a:ext cx="7772399" cy="4321277"/>
          </a:xfrm>
          <a:prstGeom prst="rect">
            <a:avLst/>
          </a:prstGeom>
        </p:spPr>
      </p:pic>
      <p:sp>
        <p:nvSpPr>
          <p:cNvPr id="11" name="Rectangle 231">
            <a:extLst>
              <a:ext uri="{FF2B5EF4-FFF2-40B4-BE49-F238E27FC236}">
                <a16:creationId xmlns:a16="http://schemas.microsoft.com/office/drawing/2014/main" id="{A0B24CFE-CA62-496D-B7BA-448D161BF103}"/>
              </a:ext>
            </a:extLst>
          </p:cNvPr>
          <p:cNvSpPr>
            <a:spLocks noChangeArrowheads="1"/>
          </p:cNvSpPr>
          <p:nvPr/>
        </p:nvSpPr>
        <p:spPr bwMode="auto">
          <a:xfrm>
            <a:off x="1586180" y="2317904"/>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sur 1 an</a:t>
            </a:r>
          </a:p>
        </p:txBody>
      </p:sp>
    </p:spTree>
    <p:extLst>
      <p:ext uri="{BB962C8B-B14F-4D97-AF65-F5344CB8AC3E}">
        <p14:creationId xmlns:p14="http://schemas.microsoft.com/office/powerpoint/2010/main" val="2116001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406" y="161939"/>
            <a:ext cx="9009430" cy="997196"/>
          </a:xfrm>
        </p:spPr>
        <p:txBody>
          <a:bodyPr/>
          <a:lstStyle/>
          <a:p>
            <a:r>
              <a:rPr lang="fr-FR" sz="1800" dirty="0"/>
              <a:t>En moyenne annuelle 2021, cette dernière est ressortie </a:t>
            </a:r>
            <a:br>
              <a:rPr lang="fr-FR" sz="1800" dirty="0"/>
            </a:br>
            <a:r>
              <a:rPr lang="fr-FR" sz="1800" dirty="0"/>
              <a:t>à 1,6447 % pour l’indice général et à 1,5477 % pour le hors tabac. Pour chacun des deux indicateurs, L’Insee fera connaître la valeur définitive du premier chiffre après la virgule ce vendredi.</a:t>
            </a:r>
          </a:p>
        </p:txBody>
      </p:sp>
      <p:sp>
        <p:nvSpPr>
          <p:cNvPr id="3" name="Espace réservé du contenu 2"/>
          <p:cNvSpPr>
            <a:spLocks noGrp="1"/>
          </p:cNvSpPr>
          <p:nvPr>
            <p:ph idx="1"/>
          </p:nvPr>
        </p:nvSpPr>
        <p:spPr>
          <a:xfrm>
            <a:off x="269140" y="1615630"/>
            <a:ext cx="8874860" cy="341490"/>
          </a:xfrm>
        </p:spPr>
        <p:txBody>
          <a:bodyPr/>
          <a:lstStyle/>
          <a:p>
            <a:r>
              <a:rPr lang="fr-FR" sz="1800" dirty="0"/>
              <a:t>Indice général des prix à la consommation </a:t>
            </a:r>
          </a:p>
          <a:p>
            <a:endParaRPr lang="fr-FR" dirty="0"/>
          </a:p>
        </p:txBody>
      </p:sp>
      <p:sp>
        <p:nvSpPr>
          <p:cNvPr id="5" name="Rectangle 231"/>
          <p:cNvSpPr>
            <a:spLocks noChangeArrowheads="1"/>
          </p:cNvSpPr>
          <p:nvPr/>
        </p:nvSpPr>
        <p:spPr bwMode="auto">
          <a:xfrm>
            <a:off x="7095101" y="6542173"/>
            <a:ext cx="94256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a:extLst>
              <a:ext uri="{FF2B5EF4-FFF2-40B4-BE49-F238E27FC236}">
                <a16:creationId xmlns:a16="http://schemas.microsoft.com/office/drawing/2014/main" id="{BFCEBD36-3917-4A13-93BF-3EC848D5A8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84" y="2095535"/>
            <a:ext cx="7978877" cy="4187278"/>
          </a:xfrm>
          <a:prstGeom prst="rect">
            <a:avLst/>
          </a:prstGeom>
        </p:spPr>
      </p:pic>
      <p:sp>
        <p:nvSpPr>
          <p:cNvPr id="10" name="Rectangle 231">
            <a:extLst>
              <a:ext uri="{FF2B5EF4-FFF2-40B4-BE49-F238E27FC236}">
                <a16:creationId xmlns:a16="http://schemas.microsoft.com/office/drawing/2014/main" id="{7BE17361-42B5-45BF-9216-77FC52AE394C}"/>
              </a:ext>
            </a:extLst>
          </p:cNvPr>
          <p:cNvSpPr>
            <a:spLocks noChangeArrowheads="1"/>
          </p:cNvSpPr>
          <p:nvPr/>
        </p:nvSpPr>
        <p:spPr bwMode="auto">
          <a:xfrm>
            <a:off x="1300801" y="2359024"/>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sur 1 an</a:t>
            </a:r>
          </a:p>
        </p:txBody>
      </p:sp>
    </p:spTree>
    <p:extLst>
      <p:ext uri="{BB962C8B-B14F-4D97-AF65-F5344CB8AC3E}">
        <p14:creationId xmlns:p14="http://schemas.microsoft.com/office/powerpoint/2010/main" val="3713664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7436" y="3703421"/>
            <a:ext cx="7435159" cy="415498"/>
          </a:xfrm>
        </p:spPr>
        <p:txBody>
          <a:bodyPr/>
          <a:lstStyle/>
          <a:p>
            <a:pPr algn="ctr"/>
            <a:r>
              <a:rPr lang="fr-FR" dirty="0"/>
              <a:t>1. Contexte CONJONCTUREl</a:t>
            </a:r>
          </a:p>
        </p:txBody>
      </p:sp>
    </p:spTree>
    <p:extLst>
      <p:ext uri="{BB962C8B-B14F-4D97-AF65-F5344CB8AC3E}">
        <p14:creationId xmlns:p14="http://schemas.microsoft.com/office/powerpoint/2010/main" val="853361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809" y="537497"/>
            <a:ext cx="8064500" cy="304699"/>
          </a:xfrm>
        </p:spPr>
        <p:txBody>
          <a:bodyPr/>
          <a:lstStyle/>
          <a:p>
            <a:r>
              <a:rPr lang="fr-FR" sz="2200" dirty="0"/>
              <a:t>Perspectives d’inflation</a:t>
            </a:r>
          </a:p>
        </p:txBody>
      </p:sp>
      <p:sp>
        <p:nvSpPr>
          <p:cNvPr id="10" name="ZoneTexte 9">
            <a:extLst>
              <a:ext uri="{FF2B5EF4-FFF2-40B4-BE49-F238E27FC236}">
                <a16:creationId xmlns:a16="http://schemas.microsoft.com/office/drawing/2014/main" id="{C805C6D4-CAA0-44FF-A71C-BB600836E280}"/>
              </a:ext>
            </a:extLst>
          </p:cNvPr>
          <p:cNvSpPr txBox="1"/>
          <p:nvPr/>
        </p:nvSpPr>
        <p:spPr>
          <a:xfrm>
            <a:off x="630876" y="5368413"/>
            <a:ext cx="7882248" cy="390813"/>
          </a:xfrm>
          <a:prstGeom prst="rect">
            <a:avLst/>
          </a:prstGeom>
          <a:noFill/>
        </p:spPr>
        <p:txBody>
          <a:bodyPr wrap="square">
            <a:spAutoFit/>
          </a:bodyPr>
          <a:lstStyle/>
          <a:p>
            <a:pPr>
              <a:lnSpc>
                <a:spcPct val="107000"/>
              </a:lnSpc>
              <a:spcAft>
                <a:spcPts val="800"/>
              </a:spcAft>
            </a:pPr>
            <a:r>
              <a:rPr lang="fr-FR"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fr-FR" sz="8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 Consensus ne diffuse une prévision que pour l'indice général</a:t>
            </a:r>
            <a:r>
              <a:rPr lang="fr-FR" sz="850" dirty="0">
                <a:solidFill>
                  <a:srgbClr val="000000"/>
                </a:solidFill>
                <a:latin typeface="Calibri" panose="020F0502020204030204" pitchFamily="34" charset="0"/>
                <a:ea typeface="Times New Roman" panose="02020603050405020304" pitchFamily="18" charset="0"/>
                <a:cs typeface="Calibri" panose="020F0502020204030204" pitchFamily="34" charset="0"/>
              </a:rPr>
              <a:t> ; l</a:t>
            </a:r>
            <a:r>
              <a:rPr lang="fr-FR" sz="8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'absence de relèvement prévu de la fiscalité sur le tabac conduirait à une à une évolution identique </a:t>
            </a:r>
            <a:br>
              <a:rPr lang="fr-FR" sz="8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fr-FR" sz="8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 l'indice hors tabac.</a:t>
            </a:r>
            <a:endParaRPr lang="fr-FR" sz="85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 4" descr="Une image contenant table&#10;&#10;Description générée automatiquement">
            <a:extLst>
              <a:ext uri="{FF2B5EF4-FFF2-40B4-BE49-F238E27FC236}">
                <a16:creationId xmlns:a16="http://schemas.microsoft.com/office/drawing/2014/main" id="{57BFF3DA-18AD-4D19-BF4D-16DD0D294E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809" y="1923839"/>
            <a:ext cx="8640381" cy="3444573"/>
          </a:xfrm>
          <a:prstGeom prst="rect">
            <a:avLst/>
          </a:prstGeom>
        </p:spPr>
      </p:pic>
    </p:spTree>
    <p:extLst>
      <p:ext uri="{BB962C8B-B14F-4D97-AF65-F5344CB8AC3E}">
        <p14:creationId xmlns:p14="http://schemas.microsoft.com/office/powerpoint/2010/main" val="40810840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5166" y="530339"/>
            <a:ext cx="8459440" cy="650947"/>
          </a:xfrm>
        </p:spPr>
        <p:txBody>
          <a:bodyPr/>
          <a:lstStyle/>
          <a:p>
            <a:r>
              <a:rPr lang="fr-FR" sz="2200" dirty="0"/>
              <a:t>En résumé,</a:t>
            </a:r>
            <a:br>
              <a:rPr lang="fr-FR" dirty="0"/>
            </a:br>
            <a:endParaRPr lang="fr-FR" dirty="0"/>
          </a:p>
        </p:txBody>
      </p:sp>
      <p:sp>
        <p:nvSpPr>
          <p:cNvPr id="3" name="Espace réservé du contenu 2"/>
          <p:cNvSpPr>
            <a:spLocks noGrp="1"/>
          </p:cNvSpPr>
          <p:nvPr>
            <p:ph idx="1"/>
          </p:nvPr>
        </p:nvSpPr>
        <p:spPr>
          <a:xfrm>
            <a:off x="225166" y="2023408"/>
            <a:ext cx="8459375" cy="341490"/>
          </a:xfrm>
        </p:spPr>
        <p:txBody>
          <a:bodyPr/>
          <a:lstStyle/>
          <a:p>
            <a:pPr algn="just"/>
            <a:r>
              <a:rPr lang="fr-FR" sz="1700" dirty="0"/>
              <a:t>→ En France, l’inflation était ressortie à 1,1 % l’an en moyenne entre 2011 et 2020.</a:t>
            </a:r>
          </a:p>
          <a:p>
            <a:pPr algn="just"/>
            <a:r>
              <a:rPr lang="fr-FR" sz="1700" dirty="0"/>
              <a:t>→  Elle a accéléré à partir de l’été dernier, atteignant 1,6 % en moyenne annuelle 2021. L’indice hors tabac, lui, a grimpé de 1,5 %.</a:t>
            </a:r>
          </a:p>
          <a:p>
            <a:pPr algn="just"/>
            <a:r>
              <a:rPr lang="fr-FR" sz="1700" dirty="0"/>
              <a:t>→ L’énergie a contribué à hauteur de 47 % au mouvement d’ensemble, alors qu’elle représente moins de 8 % de la consommation des Français. A titre de comparaison, les services y ont contribué pour un tiers, alors que ceux-ci comptent pour près de la moitié du panier moyen.</a:t>
            </a:r>
          </a:p>
          <a:p>
            <a:pPr algn="just"/>
            <a:r>
              <a:rPr lang="fr-FR" sz="1700" dirty="0"/>
              <a:t>→ A brève échéance, la hausse des prix de l’énergie devrait se détendre, alors que celle pour les biens industriels deviendrait plus marquée en répercussion de l’accélération des prix de production. Au total, l’inflation serait supérieure à 2 % en moyenne annuelle 2022.</a:t>
            </a:r>
          </a:p>
          <a:p>
            <a:pPr algn="just"/>
            <a:endParaRPr lang="fr-FR" sz="1800" dirty="0"/>
          </a:p>
        </p:txBody>
      </p:sp>
      <p:sp>
        <p:nvSpPr>
          <p:cNvPr id="8" name="Rectangle 231"/>
          <p:cNvSpPr>
            <a:spLocks noChangeArrowheads="1"/>
          </p:cNvSpPr>
          <p:nvPr/>
        </p:nvSpPr>
        <p:spPr bwMode="auto">
          <a:xfrm>
            <a:off x="1558834" y="2364898"/>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531526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976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314665"/>
            <a:ext cx="9009430" cy="872547"/>
          </a:xfrm>
        </p:spPr>
        <p:txBody>
          <a:bodyPr/>
          <a:lstStyle/>
          <a:p>
            <a:r>
              <a:rPr lang="fr-FR" sz="2100" dirty="0"/>
              <a:t>Explosion des tarifs du fret maritime mondial jusqu’en octobre 2021. Une légère baisse semble amorcée en </a:t>
            </a:r>
            <a:br>
              <a:rPr lang="fr-FR" sz="2100" dirty="0"/>
            </a:br>
            <a:r>
              <a:rPr lang="fr-FR" sz="2100" dirty="0"/>
              <a:t>fin de période. </a:t>
            </a:r>
          </a:p>
        </p:txBody>
      </p:sp>
      <p:sp>
        <p:nvSpPr>
          <p:cNvPr id="3" name="Espace réservé du contenu 2"/>
          <p:cNvSpPr>
            <a:spLocks noGrp="1"/>
          </p:cNvSpPr>
          <p:nvPr>
            <p:ph idx="1"/>
          </p:nvPr>
        </p:nvSpPr>
        <p:spPr>
          <a:xfrm>
            <a:off x="269140" y="1595989"/>
            <a:ext cx="8874860" cy="341490"/>
          </a:xfrm>
        </p:spPr>
        <p:txBody>
          <a:bodyPr/>
          <a:lstStyle/>
          <a:p>
            <a:r>
              <a:rPr lang="fr-FR" sz="1800" dirty="0"/>
              <a:t>Indice composite Harpex du coût de fret maritime mondial*</a:t>
            </a:r>
          </a:p>
          <a:p>
            <a:endParaRPr lang="fr-FR" dirty="0"/>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15" name="Rectangle 231">
            <a:extLst>
              <a:ext uri="{FF2B5EF4-FFF2-40B4-BE49-F238E27FC236}">
                <a16:creationId xmlns:a16="http://schemas.microsoft.com/office/drawing/2014/main" id="{FE4C8194-AD42-4257-86D7-60F5FC8BF154}"/>
              </a:ext>
            </a:extLst>
          </p:cNvPr>
          <p:cNvSpPr>
            <a:spLocks noChangeArrowheads="1"/>
          </p:cNvSpPr>
          <p:nvPr/>
        </p:nvSpPr>
        <p:spPr bwMode="auto">
          <a:xfrm>
            <a:off x="6912529" y="6566297"/>
            <a:ext cx="190359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a:t>
            </a:r>
            <a:r>
              <a:rPr lang="fr-FR" altLang="fr-FR" sz="1000" b="1" dirty="0" err="1">
                <a:solidFill>
                  <a:srgbClr val="005677"/>
                </a:solidFill>
                <a:latin typeface="Arial"/>
              </a:rPr>
              <a:t>Macrobond</a:t>
            </a:r>
            <a:endParaRPr lang="fr-FR" altLang="fr-FR" sz="1000" b="1" dirty="0">
              <a:solidFill>
                <a:srgbClr val="005677"/>
              </a:solidFill>
              <a:latin typeface="Arial"/>
            </a:endParaRPr>
          </a:p>
        </p:txBody>
      </p:sp>
      <p:sp>
        <p:nvSpPr>
          <p:cNvPr id="10" name="Rectangle 231">
            <a:extLst>
              <a:ext uri="{FF2B5EF4-FFF2-40B4-BE49-F238E27FC236}">
                <a16:creationId xmlns:a16="http://schemas.microsoft.com/office/drawing/2014/main" id="{D262933F-BBB8-484F-8CD1-25FFD5ABD2FC}"/>
              </a:ext>
            </a:extLst>
          </p:cNvPr>
          <p:cNvSpPr>
            <a:spLocks noChangeArrowheads="1"/>
          </p:cNvSpPr>
          <p:nvPr/>
        </p:nvSpPr>
        <p:spPr bwMode="auto">
          <a:xfrm>
            <a:off x="711238" y="6315742"/>
            <a:ext cx="7721524"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i="1" dirty="0">
                <a:solidFill>
                  <a:schemeClr val="tx1">
                    <a:lumMod val="50000"/>
                  </a:schemeClr>
                </a:solidFill>
                <a:latin typeface="Arial"/>
              </a:rPr>
              <a:t>*</a:t>
            </a:r>
            <a:r>
              <a:rPr lang="fr-FR" altLang="fr-FR" sz="800" i="1" dirty="0">
                <a:solidFill>
                  <a:schemeClr val="tx1">
                    <a:lumMod val="50000"/>
                  </a:schemeClr>
                </a:solidFill>
                <a:latin typeface="Arial"/>
              </a:rPr>
              <a:t>cet indice regroupe 9 catégories de porte-conteneurs (de 700 à 8 500 équivalents vingt pieds)</a:t>
            </a:r>
          </a:p>
        </p:txBody>
      </p:sp>
      <p:pic>
        <p:nvPicPr>
          <p:cNvPr id="5" name="Image 4">
            <a:extLst>
              <a:ext uri="{FF2B5EF4-FFF2-40B4-BE49-F238E27FC236}">
                <a16:creationId xmlns:a16="http://schemas.microsoft.com/office/drawing/2014/main" id="{D10EEDC4-F4D8-4A7A-A133-9EA3E8D27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237" y="2158944"/>
            <a:ext cx="7857575" cy="4075520"/>
          </a:xfrm>
          <a:prstGeom prst="rect">
            <a:avLst/>
          </a:prstGeom>
        </p:spPr>
      </p:pic>
      <p:sp>
        <p:nvSpPr>
          <p:cNvPr id="11" name="Rectangle 231">
            <a:extLst>
              <a:ext uri="{FF2B5EF4-FFF2-40B4-BE49-F238E27FC236}">
                <a16:creationId xmlns:a16="http://schemas.microsoft.com/office/drawing/2014/main" id="{0D387642-BC3D-4159-99B9-2E3D2857F210}"/>
              </a:ext>
            </a:extLst>
          </p:cNvPr>
          <p:cNvSpPr>
            <a:spLocks noChangeArrowheads="1"/>
          </p:cNvSpPr>
          <p:nvPr/>
        </p:nvSpPr>
        <p:spPr bwMode="auto">
          <a:xfrm>
            <a:off x="1630425" y="2346256"/>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en $ par point</a:t>
            </a:r>
          </a:p>
        </p:txBody>
      </p:sp>
    </p:spTree>
    <p:extLst>
      <p:ext uri="{BB962C8B-B14F-4D97-AF65-F5344CB8AC3E}">
        <p14:creationId xmlns:p14="http://schemas.microsoft.com/office/powerpoint/2010/main" val="168001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420624"/>
            <a:ext cx="9009430" cy="609398"/>
          </a:xfrm>
        </p:spPr>
        <p:txBody>
          <a:bodyPr/>
          <a:lstStyle/>
          <a:p>
            <a:r>
              <a:rPr lang="fr-FR" sz="2200" dirty="0"/>
              <a:t>Des pénuries d’intrants symbolisées par celles en semi-conducteurs</a:t>
            </a:r>
          </a:p>
        </p:txBody>
      </p:sp>
      <p:sp>
        <p:nvSpPr>
          <p:cNvPr id="3" name="Espace réservé du contenu 2"/>
          <p:cNvSpPr>
            <a:spLocks noGrp="1"/>
          </p:cNvSpPr>
          <p:nvPr>
            <p:ph idx="1"/>
          </p:nvPr>
        </p:nvSpPr>
        <p:spPr>
          <a:xfrm>
            <a:off x="269140" y="1595989"/>
            <a:ext cx="8874860" cy="341490"/>
          </a:xfrm>
        </p:spPr>
        <p:txBody>
          <a:bodyPr/>
          <a:lstStyle/>
          <a:p>
            <a:r>
              <a:rPr lang="fr-FR" sz="1800" dirty="0"/>
              <a:t>Délai d’attente pour les livraisons de puces électroniques dans le monde</a:t>
            </a:r>
          </a:p>
          <a:p>
            <a:endParaRPr lang="fr-FR" dirty="0"/>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15" name="Rectangle 231">
            <a:extLst>
              <a:ext uri="{FF2B5EF4-FFF2-40B4-BE49-F238E27FC236}">
                <a16:creationId xmlns:a16="http://schemas.microsoft.com/office/drawing/2014/main" id="{FE4C8194-AD42-4257-86D7-60F5FC8BF154}"/>
              </a:ext>
            </a:extLst>
          </p:cNvPr>
          <p:cNvSpPr>
            <a:spLocks noChangeArrowheads="1"/>
          </p:cNvSpPr>
          <p:nvPr/>
        </p:nvSpPr>
        <p:spPr bwMode="auto">
          <a:xfrm>
            <a:off x="7131985" y="6593729"/>
            <a:ext cx="190359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OCDE</a:t>
            </a:r>
          </a:p>
        </p:txBody>
      </p:sp>
      <p:pic>
        <p:nvPicPr>
          <p:cNvPr id="5" name="Image 4">
            <a:extLst>
              <a:ext uri="{FF2B5EF4-FFF2-40B4-BE49-F238E27FC236}">
                <a16:creationId xmlns:a16="http://schemas.microsoft.com/office/drawing/2014/main" id="{32FFC4B1-76B2-45E3-9E3C-E2EB4D0B3CBC}"/>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02920" y="2018757"/>
            <a:ext cx="8101584" cy="4418619"/>
          </a:xfrm>
          <a:prstGeom prst="rect">
            <a:avLst/>
          </a:prstGeom>
        </p:spPr>
      </p:pic>
      <p:sp>
        <p:nvSpPr>
          <p:cNvPr id="11" name="Rectangle 231">
            <a:extLst>
              <a:ext uri="{FF2B5EF4-FFF2-40B4-BE49-F238E27FC236}">
                <a16:creationId xmlns:a16="http://schemas.microsoft.com/office/drawing/2014/main" id="{CE51E1B7-7D31-44DA-909B-7DB8F72AB419}"/>
              </a:ext>
            </a:extLst>
          </p:cNvPr>
          <p:cNvSpPr>
            <a:spLocks noChangeArrowheads="1"/>
          </p:cNvSpPr>
          <p:nvPr/>
        </p:nvSpPr>
        <p:spPr bwMode="auto">
          <a:xfrm>
            <a:off x="1278615" y="2297469"/>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semaines de délai entre la commande et la livraison de puces électroniques (5 distributeurs) </a:t>
            </a:r>
          </a:p>
        </p:txBody>
      </p:sp>
    </p:spTree>
    <p:extLst>
      <p:ext uri="{BB962C8B-B14F-4D97-AF65-F5344CB8AC3E}">
        <p14:creationId xmlns:p14="http://schemas.microsoft.com/office/powerpoint/2010/main" val="2536218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8177" y="454034"/>
            <a:ext cx="9009430" cy="609398"/>
          </a:xfrm>
        </p:spPr>
        <p:txBody>
          <a:bodyPr/>
          <a:lstStyle/>
          <a:p>
            <a:r>
              <a:rPr lang="fr-FR" sz="2200" dirty="0"/>
              <a:t>Les cours des matières premières demeurent particulièrement élevés…</a:t>
            </a:r>
          </a:p>
        </p:txBody>
      </p:sp>
      <p:sp>
        <p:nvSpPr>
          <p:cNvPr id="3" name="Espace réservé du contenu 2"/>
          <p:cNvSpPr>
            <a:spLocks noGrp="1"/>
          </p:cNvSpPr>
          <p:nvPr>
            <p:ph idx="1"/>
          </p:nvPr>
        </p:nvSpPr>
        <p:spPr>
          <a:xfrm>
            <a:off x="311085" y="1596988"/>
            <a:ext cx="8874860" cy="341490"/>
          </a:xfrm>
        </p:spPr>
        <p:txBody>
          <a:bodyPr/>
          <a:lstStyle/>
          <a:p>
            <a:r>
              <a:rPr lang="fr-FR" sz="1800" dirty="0"/>
              <a:t>Cours mondiaux des matières premières (hors pétrole et métaux précieux)*</a:t>
            </a:r>
          </a:p>
          <a:p>
            <a:endParaRPr lang="fr-FR" dirty="0"/>
          </a:p>
        </p:txBody>
      </p:sp>
      <p:sp>
        <p:nvSpPr>
          <p:cNvPr id="5" name="Rectangle 231"/>
          <p:cNvSpPr>
            <a:spLocks noChangeArrowheads="1"/>
          </p:cNvSpPr>
          <p:nvPr/>
        </p:nvSpPr>
        <p:spPr bwMode="auto">
          <a:xfrm>
            <a:off x="6939539" y="6550499"/>
            <a:ext cx="114935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a:t>
            </a:r>
            <a:r>
              <a:rPr lang="fr-FR" altLang="fr-FR" sz="1000" b="1" dirty="0" err="1">
                <a:solidFill>
                  <a:srgbClr val="005677"/>
                </a:solidFill>
                <a:latin typeface="Arial"/>
              </a:rPr>
              <a:t>Rexecode</a:t>
            </a:r>
            <a:endParaRPr lang="fr-FR" altLang="fr-FR" sz="1000" b="1" dirty="0">
              <a:solidFill>
                <a:srgbClr val="005677"/>
              </a:solidFill>
              <a:latin typeface="Arial"/>
            </a:endParaRP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9" name="ZoneTexte 8">
            <a:extLst>
              <a:ext uri="{FF2B5EF4-FFF2-40B4-BE49-F238E27FC236}">
                <a16:creationId xmlns:a16="http://schemas.microsoft.com/office/drawing/2014/main" id="{00C2EB25-B9D8-4134-862A-B9D49B90C037}"/>
              </a:ext>
            </a:extLst>
          </p:cNvPr>
          <p:cNvSpPr txBox="1"/>
          <p:nvPr/>
        </p:nvSpPr>
        <p:spPr>
          <a:xfrm>
            <a:off x="4243388" y="3429000"/>
            <a:ext cx="1214437" cy="485775"/>
          </a:xfrm>
          <a:prstGeom prst="rect">
            <a:avLst/>
          </a:prstGeom>
          <a:solidFill>
            <a:schemeClr val="bg1"/>
          </a:solidFill>
        </p:spPr>
        <p:txBody>
          <a:bodyPr wrap="square" rtlCol="0">
            <a:spAutoFit/>
          </a:bodyPr>
          <a:lstStyle/>
          <a:p>
            <a:endParaRPr lang="fr-FR" dirty="0"/>
          </a:p>
        </p:txBody>
      </p:sp>
      <p:cxnSp>
        <p:nvCxnSpPr>
          <p:cNvPr id="13" name="Connecteur droit 12">
            <a:extLst>
              <a:ext uri="{FF2B5EF4-FFF2-40B4-BE49-F238E27FC236}">
                <a16:creationId xmlns:a16="http://schemas.microsoft.com/office/drawing/2014/main" id="{A8522F07-BE59-4DDE-BC9F-A8B29ABAA678}"/>
              </a:ext>
            </a:extLst>
          </p:cNvPr>
          <p:cNvCxnSpPr/>
          <p:nvPr/>
        </p:nvCxnSpPr>
        <p:spPr>
          <a:xfrm>
            <a:off x="4471987" y="3429000"/>
            <a:ext cx="0" cy="4857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34B94FE3-D6EB-455E-9EE8-656BC08A72F0}"/>
              </a:ext>
            </a:extLst>
          </p:cNvPr>
          <p:cNvCxnSpPr/>
          <p:nvPr/>
        </p:nvCxnSpPr>
        <p:spPr>
          <a:xfrm>
            <a:off x="5253038" y="3429000"/>
            <a:ext cx="0" cy="4857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231">
            <a:extLst>
              <a:ext uri="{FF2B5EF4-FFF2-40B4-BE49-F238E27FC236}">
                <a16:creationId xmlns:a16="http://schemas.microsoft.com/office/drawing/2014/main" id="{16B099AC-0336-47BF-B706-BAD3CADE4940}"/>
              </a:ext>
            </a:extLst>
          </p:cNvPr>
          <p:cNvSpPr>
            <a:spLocks noChangeArrowheads="1"/>
          </p:cNvSpPr>
          <p:nvPr/>
        </p:nvSpPr>
        <p:spPr bwMode="auto">
          <a:xfrm>
            <a:off x="899637" y="6234689"/>
            <a:ext cx="803674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i="1" dirty="0">
                <a:solidFill>
                  <a:schemeClr val="tx1">
                    <a:lumMod val="50000"/>
                  </a:schemeClr>
                </a:solidFill>
                <a:latin typeface="Arial"/>
              </a:rPr>
              <a:t>*</a:t>
            </a:r>
            <a:r>
              <a:rPr lang="fr-FR" altLang="fr-FR" sz="900" i="1" dirty="0">
                <a:solidFill>
                  <a:schemeClr val="tx1">
                    <a:lumMod val="50000"/>
                  </a:schemeClr>
                </a:solidFill>
                <a:latin typeface="Arial"/>
              </a:rPr>
              <a:t>matières premières agricoles (coton, bois de construction, caoutchouc, etc.), produits alimentaires, métaux communs</a:t>
            </a:r>
          </a:p>
        </p:txBody>
      </p:sp>
      <p:pic>
        <p:nvPicPr>
          <p:cNvPr id="6" name="Image 5">
            <a:extLst>
              <a:ext uri="{FF2B5EF4-FFF2-40B4-BE49-F238E27FC236}">
                <a16:creationId xmlns:a16="http://schemas.microsoft.com/office/drawing/2014/main" id="{5B1982E1-CE26-42BC-9C6A-0530FFC503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564" y="1938479"/>
            <a:ext cx="8286308" cy="4159508"/>
          </a:xfrm>
          <a:prstGeom prst="rect">
            <a:avLst/>
          </a:prstGeom>
        </p:spPr>
      </p:pic>
      <p:sp>
        <p:nvSpPr>
          <p:cNvPr id="16" name="Rectangle 231">
            <a:extLst>
              <a:ext uri="{FF2B5EF4-FFF2-40B4-BE49-F238E27FC236}">
                <a16:creationId xmlns:a16="http://schemas.microsoft.com/office/drawing/2014/main" id="{8E9E153B-65C0-44A5-9A47-A2869D583472}"/>
              </a:ext>
            </a:extLst>
          </p:cNvPr>
          <p:cNvSpPr>
            <a:spLocks noChangeArrowheads="1"/>
          </p:cNvSpPr>
          <p:nvPr/>
        </p:nvSpPr>
        <p:spPr bwMode="auto">
          <a:xfrm>
            <a:off x="1178666" y="2075180"/>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1</a:t>
            </a:r>
            <a:r>
              <a:rPr lang="fr-FR" altLang="fr-FR" sz="1100" baseline="30000" dirty="0">
                <a:solidFill>
                  <a:schemeClr val="tx1">
                    <a:lumMod val="50000"/>
                  </a:schemeClr>
                </a:solidFill>
                <a:latin typeface="Arial"/>
              </a:rPr>
              <a:t>er</a:t>
            </a:r>
            <a:r>
              <a:rPr lang="fr-FR" altLang="fr-FR" sz="1100" dirty="0">
                <a:solidFill>
                  <a:schemeClr val="tx1">
                    <a:lumMod val="50000"/>
                  </a:schemeClr>
                </a:solidFill>
                <a:latin typeface="Arial"/>
              </a:rPr>
              <a:t> janvier 1988 = 100 (en $)</a:t>
            </a:r>
          </a:p>
        </p:txBody>
      </p:sp>
      <p:sp>
        <p:nvSpPr>
          <p:cNvPr id="11" name="ZoneTexte 10">
            <a:extLst>
              <a:ext uri="{FF2B5EF4-FFF2-40B4-BE49-F238E27FC236}">
                <a16:creationId xmlns:a16="http://schemas.microsoft.com/office/drawing/2014/main" id="{8EF7D67B-A37F-4D11-827E-95785AA0B47F}"/>
              </a:ext>
            </a:extLst>
          </p:cNvPr>
          <p:cNvSpPr txBox="1"/>
          <p:nvPr/>
        </p:nvSpPr>
        <p:spPr>
          <a:xfrm>
            <a:off x="3452501" y="3914775"/>
            <a:ext cx="1119499" cy="461665"/>
          </a:xfrm>
          <a:prstGeom prst="rect">
            <a:avLst/>
          </a:prstGeom>
          <a:solidFill>
            <a:schemeClr val="bg1"/>
          </a:solidFill>
        </p:spPr>
        <p:txBody>
          <a:bodyPr wrap="square" rtlCol="0">
            <a:spAutoFit/>
          </a:bodyPr>
          <a:lstStyle/>
          <a:p>
            <a:endParaRPr lang="fr-FR" dirty="0"/>
          </a:p>
        </p:txBody>
      </p:sp>
      <p:cxnSp>
        <p:nvCxnSpPr>
          <p:cNvPr id="18" name="Connecteur droit 17">
            <a:extLst>
              <a:ext uri="{FF2B5EF4-FFF2-40B4-BE49-F238E27FC236}">
                <a16:creationId xmlns:a16="http://schemas.microsoft.com/office/drawing/2014/main" id="{B9609B0E-7DC1-4ACA-A706-4B88DA029BE0}"/>
              </a:ext>
            </a:extLst>
          </p:cNvPr>
          <p:cNvCxnSpPr/>
          <p:nvPr/>
        </p:nvCxnSpPr>
        <p:spPr>
          <a:xfrm>
            <a:off x="3384135" y="3914775"/>
            <a:ext cx="0" cy="461665"/>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84AD8D74-E91D-4A19-B511-8233EECA1904}"/>
              </a:ext>
            </a:extLst>
          </p:cNvPr>
          <p:cNvCxnSpPr>
            <a:stCxn id="11" idx="0"/>
            <a:endCxn id="11" idx="2"/>
          </p:cNvCxnSpPr>
          <p:nvPr/>
        </p:nvCxnSpPr>
        <p:spPr>
          <a:xfrm>
            <a:off x="4012251" y="3914775"/>
            <a:ext cx="0" cy="461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7D9CFB77-60E2-4C36-8F65-8A03043B42FF}"/>
              </a:ext>
            </a:extLst>
          </p:cNvPr>
          <p:cNvCxnSpPr/>
          <p:nvPr/>
        </p:nvCxnSpPr>
        <p:spPr>
          <a:xfrm>
            <a:off x="4640366" y="3982340"/>
            <a:ext cx="0" cy="394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0FE12F4D-0299-42BC-AC79-50678E319950}"/>
              </a:ext>
            </a:extLst>
          </p:cNvPr>
          <p:cNvCxnSpPr/>
          <p:nvPr/>
        </p:nvCxnSpPr>
        <p:spPr>
          <a:xfrm>
            <a:off x="4016526" y="3914775"/>
            <a:ext cx="0" cy="461665"/>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6F94E3BF-6906-48A1-99D4-FED1EEBF4DEA}"/>
              </a:ext>
            </a:extLst>
          </p:cNvPr>
          <p:cNvCxnSpPr>
            <a:cxnSpLocks/>
          </p:cNvCxnSpPr>
          <p:nvPr/>
        </p:nvCxnSpPr>
        <p:spPr>
          <a:xfrm>
            <a:off x="4640366" y="3982340"/>
            <a:ext cx="0" cy="546500"/>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67F62820-E9E6-4345-AD9C-66B4DE46BD58}"/>
              </a:ext>
            </a:extLst>
          </p:cNvPr>
          <p:cNvCxnSpPr>
            <a:cxnSpLocks/>
          </p:cNvCxnSpPr>
          <p:nvPr/>
        </p:nvCxnSpPr>
        <p:spPr>
          <a:xfrm flipH="1">
            <a:off x="3364195" y="4289365"/>
            <a:ext cx="1276171" cy="0"/>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D045AF31-C4A7-461D-8EA3-811F09662AA4}"/>
              </a:ext>
            </a:extLst>
          </p:cNvPr>
          <p:cNvCxnSpPr>
            <a:cxnSpLocks/>
          </p:cNvCxnSpPr>
          <p:nvPr/>
        </p:nvCxnSpPr>
        <p:spPr>
          <a:xfrm flipH="1">
            <a:off x="3452501" y="3982340"/>
            <a:ext cx="1276171" cy="0"/>
          </a:xfrm>
          <a:prstGeom prst="line">
            <a:avLst/>
          </a:prstGeom>
          <a:ln w="381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5987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570" y="358112"/>
            <a:ext cx="9009430" cy="609398"/>
          </a:xfrm>
        </p:spPr>
        <p:txBody>
          <a:bodyPr/>
          <a:lstStyle/>
          <a:p>
            <a:r>
              <a:rPr lang="fr-FR" sz="2200" dirty="0"/>
              <a:t>… Notamment les métaux, qui ont quasiment rejoint leur sommet historique</a:t>
            </a:r>
          </a:p>
        </p:txBody>
      </p:sp>
      <p:sp>
        <p:nvSpPr>
          <p:cNvPr id="3" name="Espace réservé du contenu 2"/>
          <p:cNvSpPr>
            <a:spLocks noGrp="1"/>
          </p:cNvSpPr>
          <p:nvPr>
            <p:ph idx="1"/>
          </p:nvPr>
        </p:nvSpPr>
        <p:spPr>
          <a:xfrm>
            <a:off x="311085" y="1596988"/>
            <a:ext cx="8874860" cy="341490"/>
          </a:xfrm>
        </p:spPr>
        <p:txBody>
          <a:bodyPr/>
          <a:lstStyle/>
          <a:p>
            <a:r>
              <a:rPr lang="fr-FR" sz="1800" dirty="0"/>
              <a:t>Cours mondiaux des matières premières </a:t>
            </a:r>
          </a:p>
          <a:p>
            <a:endParaRPr lang="fr-FR" dirty="0"/>
          </a:p>
        </p:txBody>
      </p:sp>
      <p:sp>
        <p:nvSpPr>
          <p:cNvPr id="5" name="Rectangle 231"/>
          <p:cNvSpPr>
            <a:spLocks noChangeArrowheads="1"/>
          </p:cNvSpPr>
          <p:nvPr/>
        </p:nvSpPr>
        <p:spPr bwMode="auto">
          <a:xfrm>
            <a:off x="6939539" y="6550499"/>
            <a:ext cx="114935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a:t>
            </a:r>
            <a:r>
              <a:rPr lang="fr-FR" altLang="fr-FR" sz="1000" b="1" dirty="0" err="1">
                <a:solidFill>
                  <a:srgbClr val="005677"/>
                </a:solidFill>
                <a:latin typeface="Arial"/>
              </a:rPr>
              <a:t>Rexecode</a:t>
            </a:r>
            <a:endParaRPr lang="fr-FR" altLang="fr-FR" sz="1000" b="1" dirty="0">
              <a:solidFill>
                <a:srgbClr val="005677"/>
              </a:solidFill>
              <a:latin typeface="Arial"/>
            </a:endParaRP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9" name="ZoneTexte 8">
            <a:extLst>
              <a:ext uri="{FF2B5EF4-FFF2-40B4-BE49-F238E27FC236}">
                <a16:creationId xmlns:a16="http://schemas.microsoft.com/office/drawing/2014/main" id="{00C2EB25-B9D8-4134-862A-B9D49B90C037}"/>
              </a:ext>
            </a:extLst>
          </p:cNvPr>
          <p:cNvSpPr txBox="1"/>
          <p:nvPr/>
        </p:nvSpPr>
        <p:spPr>
          <a:xfrm>
            <a:off x="4243388" y="3429000"/>
            <a:ext cx="1214437" cy="485775"/>
          </a:xfrm>
          <a:prstGeom prst="rect">
            <a:avLst/>
          </a:prstGeom>
          <a:solidFill>
            <a:schemeClr val="bg1"/>
          </a:solidFill>
        </p:spPr>
        <p:txBody>
          <a:bodyPr wrap="square" rtlCol="0">
            <a:spAutoFit/>
          </a:bodyPr>
          <a:lstStyle/>
          <a:p>
            <a:endParaRPr lang="fr-FR" dirty="0"/>
          </a:p>
        </p:txBody>
      </p:sp>
      <p:sp>
        <p:nvSpPr>
          <p:cNvPr id="11" name="ZoneTexte 10">
            <a:extLst>
              <a:ext uri="{FF2B5EF4-FFF2-40B4-BE49-F238E27FC236}">
                <a16:creationId xmlns:a16="http://schemas.microsoft.com/office/drawing/2014/main" id="{8EF7D67B-A37F-4D11-827E-95785AA0B47F}"/>
              </a:ext>
            </a:extLst>
          </p:cNvPr>
          <p:cNvSpPr txBox="1"/>
          <p:nvPr/>
        </p:nvSpPr>
        <p:spPr>
          <a:xfrm>
            <a:off x="3452501" y="3914775"/>
            <a:ext cx="1119499" cy="461665"/>
          </a:xfrm>
          <a:prstGeom prst="rect">
            <a:avLst/>
          </a:prstGeom>
          <a:solidFill>
            <a:schemeClr val="bg1"/>
          </a:solidFill>
        </p:spPr>
        <p:txBody>
          <a:bodyPr wrap="square" rtlCol="0">
            <a:spAutoFit/>
          </a:bodyPr>
          <a:lstStyle/>
          <a:p>
            <a:endParaRPr lang="fr-FR" dirty="0"/>
          </a:p>
        </p:txBody>
      </p:sp>
      <p:pic>
        <p:nvPicPr>
          <p:cNvPr id="7" name="Image 6">
            <a:extLst>
              <a:ext uri="{FF2B5EF4-FFF2-40B4-BE49-F238E27FC236}">
                <a16:creationId xmlns:a16="http://schemas.microsoft.com/office/drawing/2014/main" id="{E16B9B0D-7625-4762-B1D6-BBDDF023CA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923" y="2056510"/>
            <a:ext cx="8185353" cy="4347455"/>
          </a:xfrm>
          <a:prstGeom prst="rect">
            <a:avLst/>
          </a:prstGeom>
        </p:spPr>
      </p:pic>
      <p:sp>
        <p:nvSpPr>
          <p:cNvPr id="25" name="Rectangle 231">
            <a:extLst>
              <a:ext uri="{FF2B5EF4-FFF2-40B4-BE49-F238E27FC236}">
                <a16:creationId xmlns:a16="http://schemas.microsoft.com/office/drawing/2014/main" id="{CDF280CA-BBEE-4D2F-A02F-8D91FB84AF5C}"/>
              </a:ext>
            </a:extLst>
          </p:cNvPr>
          <p:cNvSpPr>
            <a:spLocks noChangeArrowheads="1"/>
          </p:cNvSpPr>
          <p:nvPr/>
        </p:nvSpPr>
        <p:spPr bwMode="auto">
          <a:xfrm>
            <a:off x="1278744" y="2269036"/>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1</a:t>
            </a:r>
            <a:r>
              <a:rPr lang="fr-FR" altLang="fr-FR" sz="1100" baseline="30000" dirty="0">
                <a:solidFill>
                  <a:schemeClr val="tx1">
                    <a:lumMod val="50000"/>
                  </a:schemeClr>
                </a:solidFill>
                <a:latin typeface="Arial"/>
              </a:rPr>
              <a:t>er</a:t>
            </a:r>
            <a:r>
              <a:rPr lang="fr-FR" altLang="fr-FR" sz="1100" dirty="0">
                <a:solidFill>
                  <a:schemeClr val="tx1">
                    <a:lumMod val="50000"/>
                  </a:schemeClr>
                </a:solidFill>
                <a:latin typeface="Arial"/>
              </a:rPr>
              <a:t> janvier 2020 = 100 (en $)</a:t>
            </a:r>
          </a:p>
        </p:txBody>
      </p:sp>
    </p:spTree>
    <p:extLst>
      <p:ext uri="{BB962C8B-B14F-4D97-AF65-F5344CB8AC3E}">
        <p14:creationId xmlns:p14="http://schemas.microsoft.com/office/powerpoint/2010/main" val="3412636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434669"/>
            <a:ext cx="9009430" cy="609398"/>
          </a:xfrm>
        </p:spPr>
        <p:txBody>
          <a:bodyPr/>
          <a:lstStyle/>
          <a:p>
            <a:r>
              <a:rPr lang="fr-FR" sz="2200" dirty="0"/>
              <a:t>Nouveau bond des prix du gaz courant décembre, avant un net reflux en toute fin d’exercice. </a:t>
            </a:r>
          </a:p>
        </p:txBody>
      </p:sp>
      <p:sp>
        <p:nvSpPr>
          <p:cNvPr id="3" name="Espace réservé du contenu 2"/>
          <p:cNvSpPr>
            <a:spLocks noGrp="1"/>
          </p:cNvSpPr>
          <p:nvPr>
            <p:ph idx="1"/>
          </p:nvPr>
        </p:nvSpPr>
        <p:spPr>
          <a:xfrm>
            <a:off x="269140" y="1595989"/>
            <a:ext cx="8874860" cy="341490"/>
          </a:xfrm>
        </p:spPr>
        <p:txBody>
          <a:bodyPr/>
          <a:lstStyle/>
          <a:p>
            <a:r>
              <a:rPr lang="fr-FR" sz="1800" dirty="0"/>
              <a:t>Prix spot du gaz naturel TTF à Amsterdam</a:t>
            </a:r>
            <a:endParaRPr lang="fr-FR" dirty="0"/>
          </a:p>
        </p:txBody>
      </p:sp>
      <p:sp>
        <p:nvSpPr>
          <p:cNvPr id="5" name="Rectangle 231"/>
          <p:cNvSpPr>
            <a:spLocks noChangeArrowheads="1"/>
          </p:cNvSpPr>
          <p:nvPr/>
        </p:nvSpPr>
        <p:spPr bwMode="auto">
          <a:xfrm>
            <a:off x="6975350" y="6493871"/>
            <a:ext cx="25586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a:t>
            </a:r>
            <a:r>
              <a:rPr lang="fr-FR" altLang="fr-FR" sz="1000" b="1" dirty="0" err="1">
                <a:solidFill>
                  <a:srgbClr val="005677"/>
                </a:solidFill>
                <a:latin typeface="Arial"/>
              </a:rPr>
              <a:t>Macrobond</a:t>
            </a:r>
            <a:endParaRPr lang="fr-FR" altLang="fr-FR" sz="1000" b="1" dirty="0">
              <a:solidFill>
                <a:srgbClr val="005677"/>
              </a:solidFill>
              <a:latin typeface="Arial"/>
            </a:endParaRP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a:extLst>
              <a:ext uri="{FF2B5EF4-FFF2-40B4-BE49-F238E27FC236}">
                <a16:creationId xmlns:a16="http://schemas.microsoft.com/office/drawing/2014/main" id="{64C069DC-41C6-45AF-9B8D-607BC19D2A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676" y="2079523"/>
            <a:ext cx="7964129" cy="4173793"/>
          </a:xfrm>
          <a:prstGeom prst="rect">
            <a:avLst/>
          </a:prstGeom>
        </p:spPr>
      </p:pic>
      <p:sp>
        <p:nvSpPr>
          <p:cNvPr id="11" name="Rectangle 231">
            <a:extLst>
              <a:ext uri="{FF2B5EF4-FFF2-40B4-BE49-F238E27FC236}">
                <a16:creationId xmlns:a16="http://schemas.microsoft.com/office/drawing/2014/main" id="{F9EE5F0B-DF90-4B5F-9E64-66F55304A27C}"/>
              </a:ext>
            </a:extLst>
          </p:cNvPr>
          <p:cNvSpPr>
            <a:spLocks noChangeArrowheads="1"/>
          </p:cNvSpPr>
          <p:nvPr/>
        </p:nvSpPr>
        <p:spPr bwMode="auto">
          <a:xfrm>
            <a:off x="1352419" y="2324948"/>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 par MWh</a:t>
            </a:r>
          </a:p>
        </p:txBody>
      </p:sp>
    </p:spTree>
    <p:extLst>
      <p:ext uri="{BB962C8B-B14F-4D97-AF65-F5344CB8AC3E}">
        <p14:creationId xmlns:p14="http://schemas.microsoft.com/office/powerpoint/2010/main" val="1399528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9299" y="299421"/>
            <a:ext cx="9009430" cy="830997"/>
          </a:xfrm>
        </p:spPr>
        <p:txBody>
          <a:bodyPr/>
          <a:lstStyle/>
          <a:p>
            <a:r>
              <a:rPr lang="fr-FR" sz="2000" dirty="0"/>
              <a:t>La reprise économique mondiale a été plus forte </a:t>
            </a:r>
            <a:br>
              <a:rPr lang="fr-FR" sz="2000" dirty="0"/>
            </a:br>
            <a:r>
              <a:rPr lang="fr-FR" sz="2000" dirty="0"/>
              <a:t>qu’attendu ; pour autant, le PIB reste inférieur de 3 points </a:t>
            </a:r>
            <a:br>
              <a:rPr lang="fr-FR" sz="2000" dirty="0"/>
            </a:br>
            <a:r>
              <a:rPr lang="fr-FR" sz="2000" dirty="0"/>
              <a:t>à celui qui aurait prévalu en l’absence de pandémie.</a:t>
            </a:r>
          </a:p>
        </p:txBody>
      </p:sp>
      <p:sp>
        <p:nvSpPr>
          <p:cNvPr id="3" name="Espace réservé du contenu 2"/>
          <p:cNvSpPr>
            <a:spLocks noGrp="1"/>
          </p:cNvSpPr>
          <p:nvPr>
            <p:ph idx="1"/>
          </p:nvPr>
        </p:nvSpPr>
        <p:spPr>
          <a:xfrm>
            <a:off x="453869" y="1601561"/>
            <a:ext cx="8874860" cy="341490"/>
          </a:xfrm>
        </p:spPr>
        <p:txBody>
          <a:bodyPr/>
          <a:lstStyle/>
          <a:p>
            <a:r>
              <a:rPr lang="fr-FR" sz="1800" dirty="0"/>
              <a:t>PIB mondial et de l’OCDE</a:t>
            </a:r>
          </a:p>
        </p:txBody>
      </p:sp>
      <p:sp>
        <p:nvSpPr>
          <p:cNvPr id="5" name="Rectangle 231"/>
          <p:cNvSpPr>
            <a:spLocks noChangeArrowheads="1"/>
          </p:cNvSpPr>
          <p:nvPr/>
        </p:nvSpPr>
        <p:spPr bwMode="auto">
          <a:xfrm>
            <a:off x="7270318" y="6521705"/>
            <a:ext cx="25586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OCDE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7F0D0DD1-54DA-4842-8809-0812EB43D94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75118" y="2385557"/>
            <a:ext cx="7879222" cy="4032336"/>
          </a:xfrm>
          <a:prstGeom prst="rect">
            <a:avLst/>
          </a:prstGeom>
        </p:spPr>
      </p:pic>
      <p:sp>
        <p:nvSpPr>
          <p:cNvPr id="10" name="Rectangle 231">
            <a:extLst>
              <a:ext uri="{FF2B5EF4-FFF2-40B4-BE49-F238E27FC236}">
                <a16:creationId xmlns:a16="http://schemas.microsoft.com/office/drawing/2014/main" id="{5AAB329D-5892-45FE-AE4B-FC3829629A5C}"/>
              </a:ext>
            </a:extLst>
          </p:cNvPr>
          <p:cNvSpPr>
            <a:spLocks noChangeArrowheads="1"/>
          </p:cNvSpPr>
          <p:nvPr/>
        </p:nvSpPr>
        <p:spPr bwMode="auto">
          <a:xfrm>
            <a:off x="1109132" y="2605730"/>
            <a:ext cx="118101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dirty="0">
                <a:solidFill>
                  <a:schemeClr val="tx1">
                    <a:lumMod val="50000"/>
                  </a:schemeClr>
                </a:solidFill>
                <a:latin typeface="Arial"/>
              </a:rPr>
              <a:t>T4 2019 = 100</a:t>
            </a:r>
          </a:p>
        </p:txBody>
      </p:sp>
      <p:sp>
        <p:nvSpPr>
          <p:cNvPr id="12" name="Rectangle 231">
            <a:extLst>
              <a:ext uri="{FF2B5EF4-FFF2-40B4-BE49-F238E27FC236}">
                <a16:creationId xmlns:a16="http://schemas.microsoft.com/office/drawing/2014/main" id="{BAA559A9-8689-4C8D-A498-830ECD64DA3A}"/>
              </a:ext>
            </a:extLst>
          </p:cNvPr>
          <p:cNvSpPr>
            <a:spLocks noChangeArrowheads="1"/>
          </p:cNvSpPr>
          <p:nvPr/>
        </p:nvSpPr>
        <p:spPr bwMode="auto">
          <a:xfrm>
            <a:off x="1597979" y="2054341"/>
            <a:ext cx="17433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600" b="1" dirty="0">
                <a:solidFill>
                  <a:schemeClr val="tx1">
                    <a:lumMod val="50000"/>
                  </a:schemeClr>
                </a:solidFill>
                <a:latin typeface="Arial"/>
              </a:rPr>
              <a:t>PIB mondial</a:t>
            </a:r>
          </a:p>
        </p:txBody>
      </p:sp>
      <p:sp>
        <p:nvSpPr>
          <p:cNvPr id="14" name="Rectangle 231">
            <a:extLst>
              <a:ext uri="{FF2B5EF4-FFF2-40B4-BE49-F238E27FC236}">
                <a16:creationId xmlns:a16="http://schemas.microsoft.com/office/drawing/2014/main" id="{4E26081B-65E4-4EA2-8429-2BA040EA1730}"/>
              </a:ext>
            </a:extLst>
          </p:cNvPr>
          <p:cNvSpPr>
            <a:spLocks noChangeArrowheads="1"/>
          </p:cNvSpPr>
          <p:nvPr/>
        </p:nvSpPr>
        <p:spPr bwMode="auto">
          <a:xfrm>
            <a:off x="6296118" y="2117472"/>
            <a:ext cx="17433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600" b="1" dirty="0">
                <a:solidFill>
                  <a:schemeClr val="tx1">
                    <a:lumMod val="50000"/>
                  </a:schemeClr>
                </a:solidFill>
                <a:latin typeface="Arial"/>
              </a:rPr>
              <a:t>PIB de l’OCDE</a:t>
            </a:r>
          </a:p>
        </p:txBody>
      </p:sp>
      <p:sp>
        <p:nvSpPr>
          <p:cNvPr id="15" name="Rectangle 231">
            <a:extLst>
              <a:ext uri="{FF2B5EF4-FFF2-40B4-BE49-F238E27FC236}">
                <a16:creationId xmlns:a16="http://schemas.microsoft.com/office/drawing/2014/main" id="{92DE4A53-8A0E-4933-9A3A-EA77E148E6F4}"/>
              </a:ext>
            </a:extLst>
          </p:cNvPr>
          <p:cNvSpPr>
            <a:spLocks noChangeArrowheads="1"/>
          </p:cNvSpPr>
          <p:nvPr/>
        </p:nvSpPr>
        <p:spPr bwMode="auto">
          <a:xfrm>
            <a:off x="5389151" y="2605730"/>
            <a:ext cx="118101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dirty="0">
                <a:solidFill>
                  <a:schemeClr val="tx1">
                    <a:lumMod val="50000"/>
                  </a:schemeClr>
                </a:solidFill>
                <a:latin typeface="Arial"/>
              </a:rPr>
              <a:t>T4 2019 = 100</a:t>
            </a:r>
          </a:p>
        </p:txBody>
      </p:sp>
    </p:spTree>
    <p:extLst>
      <p:ext uri="{BB962C8B-B14F-4D97-AF65-F5344CB8AC3E}">
        <p14:creationId xmlns:p14="http://schemas.microsoft.com/office/powerpoint/2010/main" val="3560148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ICKYSTYLE" val="page"/>
</p:tagLst>
</file>

<file path=ppt/theme/theme1.xml><?xml version="1.0" encoding="utf-8"?>
<a:theme xmlns:a="http://schemas.openxmlformats.org/drawingml/2006/main" name="modèle présentation_UIMM">
  <a:themeElements>
    <a:clrScheme name="UIMM">
      <a:dk1>
        <a:srgbClr val="58595B"/>
      </a:dk1>
      <a:lt1>
        <a:sysClr val="window" lastClr="FFFFFF"/>
      </a:lt1>
      <a:dk2>
        <a:srgbClr val="005677"/>
      </a:dk2>
      <a:lt2>
        <a:srgbClr val="E2051B"/>
      </a:lt2>
      <a:accent1>
        <a:srgbClr val="5B97B2"/>
      </a:accent1>
      <a:accent2>
        <a:srgbClr val="00A19C"/>
      </a:accent2>
      <a:accent3>
        <a:srgbClr val="FFBC3A"/>
      </a:accent3>
      <a:accent4>
        <a:srgbClr val="F17C0E"/>
      </a:accent4>
      <a:accent5>
        <a:srgbClr val="B41B82"/>
      </a:accent5>
      <a:accent6>
        <a:srgbClr val="7C2250"/>
      </a:accent6>
      <a:hlink>
        <a:srgbClr val="58595B"/>
      </a:hlink>
      <a:folHlink>
        <a:srgbClr val="58595B"/>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3_UIMM_POWERPOINT_TEMPLATE_V2.pot [Mode de compatibilité]" id="{35BDAA13-DE87-4D4A-B9A1-EC8B1BE1C129}" vid="{2264F496-7487-4738-9147-DD3747386E3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modèle présentation_UIMM</Template>
  <TotalTime>25685</TotalTime>
  <Words>1290</Words>
  <Application>Microsoft Office PowerPoint</Application>
  <PresentationFormat>Affichage à l'écran (4:3)</PresentationFormat>
  <Paragraphs>132</Paragraphs>
  <Slides>32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32</vt:i4>
      </vt:variant>
    </vt:vector>
  </HeadingPairs>
  <TitlesOfParts>
    <vt:vector size="36" baseType="lpstr">
      <vt:lpstr>Arial</vt:lpstr>
      <vt:lpstr>Calibri</vt:lpstr>
      <vt:lpstr>Times New Roman</vt:lpstr>
      <vt:lpstr>modèle présentation_UIMM</vt:lpstr>
      <vt:lpstr>Conjoncture et inflation</vt:lpstr>
      <vt:lpstr>SOMMAIRE </vt:lpstr>
      <vt:lpstr>1. Contexte CONJONCTUREl</vt:lpstr>
      <vt:lpstr>Explosion des tarifs du fret maritime mondial jusqu’en octobre 2021. Une légère baisse semble amorcée en  fin de période. </vt:lpstr>
      <vt:lpstr>Des pénuries d’intrants symbolisées par celles en semi-conducteurs</vt:lpstr>
      <vt:lpstr>Les cours des matières premières demeurent particulièrement élevés…</vt:lpstr>
      <vt:lpstr>… Notamment les métaux, qui ont quasiment rejoint leur sommet historique</vt:lpstr>
      <vt:lpstr>Nouveau bond des prix du gaz courant décembre, avant un net reflux en toute fin d’exercice. </vt:lpstr>
      <vt:lpstr>La reprise économique mondiale a été plus forte  qu’attendu ; pour autant, le PIB reste inférieur de 3 points  à celui qui aurait prévalu en l’absence de pandémie.</vt:lpstr>
      <vt:lpstr>En France, Les prix des consommations intermédiaires ont grimpé de 11 % sur un an au troisième trimestre 2021, selon les comptes nationaux.</vt:lpstr>
      <vt:lpstr>fortement affectée par les difficultés d’approvisionnement, L’activité industrielle est rigoureusement stable depuis fin 2020 dans notre pays…</vt:lpstr>
      <vt:lpstr>… comme ailleurs</vt:lpstr>
      <vt:lpstr>C’est le cas dans nombre de secteurs, sauf dans l’automobile où une forte contraction était intervenue  au premier semestre en france</vt:lpstr>
      <vt:lpstr>Les dépôts de bilan se maintiennent à un plus bas</vt:lpstr>
      <vt:lpstr>les marges d’exploitation, qui s’étaient nettement redressées, s’érodent</vt:lpstr>
      <vt:lpstr>Creusement du déficit commercial</vt:lpstr>
      <vt:lpstr>La zone euro représente pas loin de la moitié du déficit total</vt:lpstr>
      <vt:lpstr>10 % des produits concentrent 82 % des déficits</vt:lpstr>
      <vt:lpstr>Les investissements productifs ont retrouvé leur  niveau antérieur à la crise sanitaire dès le début 2021, avant de caler à l’été</vt:lpstr>
      <vt:lpstr>Une épargne encore très abondante </vt:lpstr>
      <vt:lpstr>Le pib a été dynamique au troisième trimestre 2021 : + 3 %.  Il aurait gagné 0,5 % au quatrième, selon l’estimation de l’Insee parue début décembre.</vt:lpstr>
      <vt:lpstr>2. INFLATION</vt:lpstr>
      <vt:lpstr>Rappels méthodologiques </vt:lpstr>
      <vt:lpstr>Les taux d’inflation récents s’expliquent à la fois par des effets de base et par une augmentation plus soutenue des prix</vt:lpstr>
      <vt:lpstr>La hausse des tarifs des services reste en deçà de 2 %</vt:lpstr>
      <vt:lpstr>Ceux des biens manufacturés progressent à présent un peu plus rapidement</vt:lpstr>
      <vt:lpstr>Les prix de l’énergie ont pour la première fois avancé de plus de 20 % en glissement annuel… </vt:lpstr>
      <vt:lpstr>… De sorte que l’inflation d’ensemble accélère  </vt:lpstr>
      <vt:lpstr>En moyenne annuelle 2021, cette dernière est ressortie  à 1,6447 % pour l’indice général et à 1,5477 % pour le hors tabac. Pour chacun des deux indicateurs, L’Insee fera connaître la valeur définitive du premier chiffre après la virgule ce vendredi.</vt:lpstr>
      <vt:lpstr>Perspectives d’inflation</vt:lpstr>
      <vt:lpstr>En résumé, </vt:lpstr>
      <vt:lpstr>Présentation PowerPoint</vt:lpstr>
    </vt:vector>
  </TitlesOfParts>
  <Manager/>
  <Company>ADASE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subject/>
  <dc:creator>YADDADEN Clotilde</dc:creator>
  <cp:keywords/>
  <dc:description/>
  <cp:lastModifiedBy>PERAUD Mathieu</cp:lastModifiedBy>
  <cp:revision>1169</cp:revision>
  <cp:lastPrinted>2021-12-14T06:56:48Z</cp:lastPrinted>
  <dcterms:created xsi:type="dcterms:W3CDTF">2019-06-07T08:44:45Z</dcterms:created>
  <dcterms:modified xsi:type="dcterms:W3CDTF">2022-01-12T17:09:54Z</dcterms:modified>
  <cp:category/>
</cp:coreProperties>
</file>