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585" r:id="rId5"/>
  </p:sldIdLst>
  <p:sldSz cx="9144000" cy="6858000" type="screen4x3"/>
  <p:notesSz cx="6797675" cy="987266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404" userDrawn="1">
          <p15:clr>
            <a:srgbClr val="A4A3A4"/>
          </p15:clr>
        </p15:guide>
        <p15:guide id="3" pos="272" userDrawn="1">
          <p15:clr>
            <a:srgbClr val="A4A3A4"/>
          </p15:clr>
        </p15:guide>
        <p15:guide id="4" pos="54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STET Elodie" initials="CE" lastIdx="5" clrIdx="0">
    <p:extLst>
      <p:ext uri="{19B8F6BF-5375-455C-9EA6-DF929625EA0E}">
        <p15:presenceInfo xmlns:p15="http://schemas.microsoft.com/office/powerpoint/2012/main" userId="S-1-5-21-1334789448-573994103-378935785-58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B6B6"/>
    <a:srgbClr val="D4D4D4"/>
    <a:srgbClr val="F25B23"/>
    <a:srgbClr val="92D050"/>
    <a:srgbClr val="E2051B"/>
    <a:srgbClr val="005677"/>
    <a:srgbClr val="EB9B00"/>
    <a:srgbClr val="00B0F0"/>
    <a:srgbClr val="00B050"/>
    <a:srgbClr val="B1E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4" autoAdjust="0"/>
    <p:restoredTop sz="90317" autoAdjust="0"/>
  </p:normalViewPr>
  <p:slideViewPr>
    <p:cSldViewPr snapToGrid="0" showGuides="1">
      <p:cViewPr varScale="1">
        <p:scale>
          <a:sx n="77" d="100"/>
          <a:sy n="77" d="100"/>
        </p:scale>
        <p:origin x="1507" y="72"/>
      </p:cViewPr>
      <p:guideLst>
        <p:guide orient="horz" pos="2160"/>
        <p:guide pos="2404"/>
        <p:guide pos="272"/>
        <p:guide pos="5488"/>
      </p:guideLst>
    </p:cSldViewPr>
  </p:slideViewPr>
  <p:outlineViewPr>
    <p:cViewPr>
      <p:scale>
        <a:sx n="33" d="100"/>
        <a:sy n="33" d="100"/>
      </p:scale>
      <p:origin x="0" y="-19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212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FB4FF-4B5E-4280-B594-B2F84CC40AC2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71302-1BC0-4FB7-B123-5B0367C8D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067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8C75C-B215-43EA-95FB-D19DA3924068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902A2-0A80-495D-9B6A-6D7266EC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375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34232-A96B-4599-942E-DC64B291579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971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38525"/>
            <a:ext cx="9144000" cy="3419475"/>
          </a:xfrm>
          <a:prstGeom prst="rect">
            <a:avLst/>
          </a:prstGeom>
          <a:solidFill>
            <a:srgbClr val="B8C3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pic>
        <p:nvPicPr>
          <p:cNvPr id="5" name="Imag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2082800"/>
            <a:ext cx="31115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750" y="5260631"/>
            <a:ext cx="8064500" cy="492443"/>
          </a:xfrm>
        </p:spPr>
        <p:txBody>
          <a:bodyPr lIns="88900" tIns="38100" rIns="88900" bIns="38100" anchor="b"/>
          <a:lstStyle>
            <a:lvl1pPr marL="0" indent="0" algn="ctr"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750" y="5749269"/>
            <a:ext cx="8064500" cy="549187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41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68425"/>
            <a:ext cx="9144000" cy="5489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742" y="2245139"/>
            <a:ext cx="6325508" cy="415498"/>
          </a:xfrm>
        </p:spPr>
        <p:txBody>
          <a:bodyPr anchor="b"/>
          <a:lstStyle>
            <a:lvl1pPr>
              <a:defRPr sz="30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2" y="3122384"/>
            <a:ext cx="6325508" cy="2830182"/>
          </a:xfrm>
          <a:noFill/>
        </p:spPr>
        <p:txBody>
          <a:bodyPr numCol="2" spcCol="360000">
            <a:noAutofit/>
          </a:bodyPr>
          <a:lstStyle>
            <a:lvl1pPr marL="361950" indent="-361950">
              <a:spcAft>
                <a:spcPts val="600"/>
              </a:spcAft>
              <a:buFont typeface="+mj-lt"/>
              <a:buAutoNum type="arabicPeriod"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8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68425"/>
            <a:ext cx="9144000" cy="54895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742" y="2245139"/>
            <a:ext cx="6325508" cy="415498"/>
          </a:xfrm>
        </p:spPr>
        <p:txBody>
          <a:bodyPr anchor="b"/>
          <a:lstStyle>
            <a:lvl1pPr>
              <a:defRPr sz="30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 bwMode="auto">
          <a:xfrm>
            <a:off x="2278742" y="3122383"/>
            <a:ext cx="6325508" cy="2973617"/>
          </a:xfrm>
          <a:noFill/>
          <a:ln/>
        </p:spPr>
        <p:txBody>
          <a:bodyPr>
            <a:noAutofit/>
          </a:bodyPr>
          <a:lstStyle>
            <a:lvl1pPr marL="358775" indent="-358775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00000"/>
              <a:buFont typeface="+mj-lt"/>
              <a:buAutoNum type="arabicPeriod"/>
              <a:defRPr kumimoji="0" sz="1800" b="0" i="0" u="none" baseline="0"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 marL="609600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  <a:defRPr kumimoji="0" sz="1800" b="0" i="0" u="none" baseline="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968375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  <a:defRPr kumimoji="0" sz="1800" b="0" i="0" u="none" baseline="0"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 marL="1325563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  <a:defRPr kumimoji="0" sz="1800" b="0" i="0" u="none" baseline="0"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 marL="1689100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  <a:defRPr kumimoji="0" sz="1800" b="0" i="0" u="none" baseline="0">
                <a:solidFill>
                  <a:srgbClr val="FFFFFF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0804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39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E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715910"/>
            <a:ext cx="4127250" cy="4564239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69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9286875" y="5842000"/>
            <a:ext cx="2206625" cy="101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r>
              <a:rPr lang="fr-FR" sz="1000">
                <a:solidFill>
                  <a:schemeClr val="bg1"/>
                </a:solidFill>
              </a:rPr>
              <a:t>IMAGE / PHOTOGRAPHIE</a:t>
            </a:r>
          </a:p>
          <a:p>
            <a:pPr eaLnBrk="1" hangingPunct="1">
              <a:defRPr/>
            </a:pPr>
            <a:r>
              <a:rPr lang="fr-FR" sz="1000">
                <a:solidFill>
                  <a:schemeClr val="bg1"/>
                </a:solidFill>
              </a:rPr>
              <a:t>Privilégier une image de format horizontal. Celle-ci doit être positionnée sur toute la largeur </a:t>
            </a:r>
            <a:br>
              <a:rPr lang="fr-FR" sz="1000">
                <a:solidFill>
                  <a:schemeClr val="bg1"/>
                </a:solidFill>
              </a:rPr>
            </a:br>
            <a:r>
              <a:rPr lang="fr-FR" sz="1000">
                <a:solidFill>
                  <a:schemeClr val="bg1"/>
                </a:solidFill>
              </a:rPr>
              <a:t>de l'espace réservé et ne pas être déformée.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715910"/>
            <a:ext cx="8064250" cy="279803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Espace réservé pour une image  4"/>
          <p:cNvSpPr>
            <a:spLocks noGrp="1"/>
          </p:cNvSpPr>
          <p:nvPr>
            <p:ph type="pic" sz="quarter" idx="10"/>
          </p:nvPr>
        </p:nvSpPr>
        <p:spPr>
          <a:xfrm>
            <a:off x="0" y="4734000"/>
            <a:ext cx="9144000" cy="2124000"/>
          </a:xfrm>
          <a:solidFill>
            <a:schemeClr val="bg1">
              <a:lumMod val="95000"/>
            </a:schemeClr>
          </a:solidFill>
        </p:spPr>
        <p:txBody>
          <a:bodyPr rtlCol="0" anchor="ctr" anchorCtr="1">
            <a:normAutofit/>
          </a:bodyPr>
          <a:lstStyle>
            <a:lvl1pPr algn="ctr">
              <a:defRPr sz="1000"/>
            </a:lvl1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11574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 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715911"/>
            <a:ext cx="8064250" cy="34149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0786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9394825" y="5842000"/>
            <a:ext cx="1954213" cy="1016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r>
              <a:rPr lang="fr-FR" sz="1000">
                <a:solidFill>
                  <a:schemeClr val="bg1"/>
                </a:solidFill>
              </a:rPr>
              <a:t>IMAGE / PHOTOGRAPHIE</a:t>
            </a:r>
          </a:p>
          <a:p>
            <a:pPr eaLnBrk="1" hangingPunct="1">
              <a:defRPr/>
            </a:pPr>
            <a:r>
              <a:rPr lang="fr-FR" sz="1000">
                <a:solidFill>
                  <a:schemeClr val="bg1"/>
                </a:solidFill>
              </a:rPr>
              <a:t>Privilégier une image de format horizontal. Celle-ci doit être positionnée sur toute la largeur </a:t>
            </a:r>
            <a:br>
              <a:rPr lang="fr-FR" sz="1000">
                <a:solidFill>
                  <a:schemeClr val="bg1"/>
                </a:solidFill>
              </a:rPr>
            </a:br>
            <a:r>
              <a:rPr lang="fr-FR" sz="1000">
                <a:solidFill>
                  <a:schemeClr val="bg1"/>
                </a:solidFill>
              </a:rPr>
              <a:t>de l'espace réservé et ne pas être déformée.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0"/>
          </p:nvPr>
        </p:nvSpPr>
        <p:spPr>
          <a:xfrm>
            <a:off x="0" y="1358900"/>
            <a:ext cx="9144000" cy="5499100"/>
          </a:xfrm>
          <a:solidFill>
            <a:schemeClr val="bg1">
              <a:lumMod val="95000"/>
            </a:schemeClr>
          </a:solidFill>
        </p:spPr>
        <p:txBody>
          <a:bodyPr rtlCol="0" anchor="ctr" anchorCtr="1">
            <a:noAutofit/>
          </a:bodyPr>
          <a:lstStyle>
            <a:lvl1pPr>
              <a:defRPr sz="1000"/>
            </a:lvl1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81199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RNIERE D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403600"/>
            <a:ext cx="9144000" cy="3454400"/>
          </a:xfrm>
          <a:prstGeom prst="rect">
            <a:avLst/>
          </a:prstGeom>
          <a:solidFill>
            <a:srgbClr val="B8C3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89000" y="28321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ts val="1438"/>
              </a:lnSpc>
            </a:pPr>
            <a:r>
              <a:rPr lang="fr-FR" sz="1200" b="1"/>
              <a:t>UIMM – </a:t>
            </a:r>
            <a:r>
              <a:rPr lang="fr-FR" sz="1200"/>
              <a:t>56 avenue de Wagram</a:t>
            </a:r>
          </a:p>
          <a:p>
            <a:pPr eaLnBrk="1" hangingPunct="1">
              <a:lnSpc>
                <a:spcPts val="1438"/>
              </a:lnSpc>
            </a:pPr>
            <a:r>
              <a:rPr lang="fr-FR" sz="1200"/>
              <a:t>75854 Paris cedex 17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889000" y="3686175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ts val="1438"/>
              </a:lnSpc>
            </a:pPr>
            <a:r>
              <a:rPr lang="fr-FR" sz="1200"/>
              <a:t>Tél. 00 00 00 00 00</a:t>
            </a:r>
          </a:p>
          <a:p>
            <a:pPr eaLnBrk="1" hangingPunct="1">
              <a:lnSpc>
                <a:spcPts val="1438"/>
              </a:lnSpc>
            </a:pPr>
            <a:r>
              <a:rPr lang="fr-FR" sz="1200"/>
              <a:t>e-mail</a:t>
            </a: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889000" y="4267200"/>
            <a:ext cx="45720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ts val="1438"/>
              </a:lnSpc>
            </a:pPr>
            <a:r>
              <a:rPr lang="fr-FR" sz="1200" b="1" dirty="0" err="1"/>
              <a:t>www.uimm.lafabriquedelavenir.fr</a:t>
            </a:r>
            <a:r>
              <a:rPr lang="fr-FR" sz="1200" b="1" dirty="0"/>
              <a:t> </a:t>
            </a:r>
          </a:p>
          <a:p>
            <a:pPr eaLnBrk="1" hangingPunct="1">
              <a:lnSpc>
                <a:spcPts val="1438"/>
              </a:lnSpc>
              <a:spcBef>
                <a:spcPts val="400"/>
              </a:spcBef>
            </a:pPr>
            <a:r>
              <a:rPr lang="fr-FR" sz="1200" b="1" dirty="0"/>
              <a:t>           @</a:t>
            </a:r>
            <a:r>
              <a:rPr lang="fr-FR" sz="1200" b="1" dirty="0" err="1"/>
              <a:t>uimm</a:t>
            </a:r>
            <a:endParaRPr lang="fr-FR" sz="1200" b="1" dirty="0"/>
          </a:p>
        </p:txBody>
      </p:sp>
      <p:pic>
        <p:nvPicPr>
          <p:cNvPr id="6" name="Image 12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4498975"/>
            <a:ext cx="204787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4497388"/>
            <a:ext cx="204787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272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13684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0" y="508000"/>
            <a:ext cx="8064500" cy="34607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28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716088"/>
            <a:ext cx="8064500" cy="456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423275" y="6478588"/>
            <a:ext cx="720725" cy="180975"/>
          </a:xfrm>
          <a:prstGeom prst="rect">
            <a:avLst/>
          </a:prstGeom>
          <a:solidFill>
            <a:srgbClr val="F1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1030" name="ZoneTexte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8423275" y="6499225"/>
            <a:ext cx="720725" cy="139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fld id="{F15112E3-6FD7-914F-AE7B-631BF27CFAB5}" type="slidenum">
              <a:rPr lang="fr-FR" sz="900" smtClean="0"/>
              <a:pPr algn="ctr" eaLnBrk="1" hangingPunct="1">
                <a:defRPr/>
              </a:pPr>
              <a:t>‹N°›</a:t>
            </a:fld>
            <a:endParaRPr lang="fr-FR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66" r:id="rId4"/>
    <p:sldLayoutId id="2147483767" r:id="rId5"/>
    <p:sldLayoutId id="2147483772" r:id="rId6"/>
    <p:sldLayoutId id="2147483768" r:id="rId7"/>
    <p:sldLayoutId id="2147483773" r:id="rId8"/>
    <p:sldLayoutId id="2147483774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 kern="1200" cap="all">
          <a:solidFill>
            <a:schemeClr val="bg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ts val="2600"/>
        </a:spcAft>
        <a:defRPr sz="2000" b="1" kern="12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1" fontAlgn="base" hangingPunct="1">
        <a:lnSpc>
          <a:spcPts val="2300"/>
        </a:lnSpc>
        <a:spcBef>
          <a:spcPts val="500"/>
        </a:spcBef>
        <a:spcAft>
          <a:spcPct val="0"/>
        </a:spcAft>
        <a:buClr>
          <a:schemeClr val="accent1"/>
        </a:buClr>
        <a:tabLst>
          <a:tab pos="88900" algn="l"/>
        </a:tabLst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715963" indent="-90488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tx2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074738" indent="-92075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tx2"/>
        </a:buClr>
        <a:buFont typeface="Arial" charset="0"/>
        <a:buChar char="-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1435100" indent="-889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Font typeface="Arial" charset="0"/>
        <a:buChar char="-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oneTexte 55">
            <a:extLst>
              <a:ext uri="{FF2B5EF4-FFF2-40B4-BE49-F238E27FC236}">
                <a16:creationId xmlns:a16="http://schemas.microsoft.com/office/drawing/2014/main" id="{A5A52D59-E152-4102-9C24-C8851E70AECB}"/>
              </a:ext>
            </a:extLst>
          </p:cNvPr>
          <p:cNvSpPr txBox="1"/>
          <p:nvPr/>
        </p:nvSpPr>
        <p:spPr>
          <a:xfrm>
            <a:off x="4594708" y="2023545"/>
            <a:ext cx="171090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30 septembre 2022</a:t>
            </a:r>
          </a:p>
        </p:txBody>
      </p: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id="{BB79F68A-0F9C-4DAD-9AF3-3E1345BD7E87}"/>
              </a:ext>
            </a:extLst>
          </p:cNvPr>
          <p:cNvCxnSpPr/>
          <p:nvPr/>
        </p:nvCxnSpPr>
        <p:spPr>
          <a:xfrm>
            <a:off x="6255790" y="1754146"/>
            <a:ext cx="7809" cy="4889271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>
            <a:cxnSpLocks/>
          </p:cNvCxnSpPr>
          <p:nvPr/>
        </p:nvCxnSpPr>
        <p:spPr>
          <a:xfrm>
            <a:off x="1631950" y="1847078"/>
            <a:ext cx="14079" cy="501092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>
            <a:extLst>
              <a:ext uri="{FF2B5EF4-FFF2-40B4-BE49-F238E27FC236}">
                <a16:creationId xmlns:a16="http://schemas.microsoft.com/office/drawing/2014/main" id="{3D5107EE-8063-4421-BB65-570A870FC4E2}"/>
              </a:ext>
            </a:extLst>
          </p:cNvPr>
          <p:cNvGrpSpPr/>
          <p:nvPr/>
        </p:nvGrpSpPr>
        <p:grpSpPr>
          <a:xfrm>
            <a:off x="6602977" y="2352664"/>
            <a:ext cx="2031041" cy="1015663"/>
            <a:chOff x="6602963" y="2408618"/>
            <a:chExt cx="2031041" cy="1015663"/>
          </a:xfrm>
        </p:grpSpPr>
        <p:sp>
          <p:nvSpPr>
            <p:cNvPr id="68" name="ZoneTexte 67"/>
            <p:cNvSpPr txBox="1"/>
            <p:nvPr/>
          </p:nvSpPr>
          <p:spPr>
            <a:xfrm>
              <a:off x="6602963" y="2408618"/>
              <a:ext cx="1781683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/>
                <a:t>Entrée en vigueur de la totalité de la convention collective nationale (et accords autonomes)</a:t>
              </a:r>
              <a:endParaRPr lang="fr-FR" sz="800" dirty="0"/>
            </a:p>
          </p:txBody>
        </p:sp>
        <p:sp>
          <p:nvSpPr>
            <p:cNvPr id="62" name="Bouée 61"/>
            <p:cNvSpPr/>
            <p:nvPr/>
          </p:nvSpPr>
          <p:spPr>
            <a:xfrm>
              <a:off x="8307163" y="2490353"/>
              <a:ext cx="326841" cy="338152"/>
            </a:xfrm>
            <a:prstGeom prst="donut">
              <a:avLst/>
            </a:prstGeom>
            <a:solidFill>
              <a:srgbClr val="B1E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8" name="Flèche droite 7"/>
          <p:cNvSpPr/>
          <p:nvPr/>
        </p:nvSpPr>
        <p:spPr>
          <a:xfrm>
            <a:off x="188536" y="1487266"/>
            <a:ext cx="8697367" cy="3676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27900" y="1756957"/>
            <a:ext cx="7937369" cy="529437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toile à 5 branches 17"/>
          <p:cNvSpPr/>
          <p:nvPr/>
        </p:nvSpPr>
        <p:spPr>
          <a:xfrm>
            <a:off x="386072" y="1510833"/>
            <a:ext cx="283656" cy="301657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Étoile à 5 branches 26"/>
          <p:cNvSpPr/>
          <p:nvPr/>
        </p:nvSpPr>
        <p:spPr>
          <a:xfrm>
            <a:off x="1488963" y="1526803"/>
            <a:ext cx="294976" cy="301657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2935721" y="1393904"/>
            <a:ext cx="5524950" cy="15714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/>
              <a:t>PERIODE DE TRANSITION</a:t>
            </a:r>
          </a:p>
        </p:txBody>
      </p:sp>
      <p:sp>
        <p:nvSpPr>
          <p:cNvPr id="35" name="Titre 1">
            <a:extLst>
              <a:ext uri="{FF2B5EF4-FFF2-40B4-BE49-F238E27FC236}">
                <a16:creationId xmlns:a16="http://schemas.microsoft.com/office/drawing/2014/main" id="{915B597C-87B2-4249-8084-5F918B9C2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677" y="423118"/>
            <a:ext cx="8520600" cy="332399"/>
          </a:xfrm>
        </p:spPr>
        <p:txBody>
          <a:bodyPr/>
          <a:lstStyle/>
          <a:p>
            <a:r>
              <a:rPr lang="fr-FR" sz="2400" dirty="0"/>
              <a:t>Synopsis de négociation EDC</a:t>
            </a:r>
          </a:p>
        </p:txBody>
      </p:sp>
      <p:sp>
        <p:nvSpPr>
          <p:cNvPr id="3" name="Rectangle 2"/>
          <p:cNvSpPr/>
          <p:nvPr/>
        </p:nvSpPr>
        <p:spPr>
          <a:xfrm rot="1316815">
            <a:off x="6665427" y="294532"/>
            <a:ext cx="2167802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Mise en œuvre convention collective nationale 2024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2208995" y="2012391"/>
            <a:ext cx="13548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1er juillet 2021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747948" y="1598564"/>
            <a:ext cx="496379" cy="139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2020</a:t>
            </a:r>
          </a:p>
        </p:txBody>
      </p:sp>
      <p:sp>
        <p:nvSpPr>
          <p:cNvPr id="47" name="Rectangle à coins arrondis 46"/>
          <p:cNvSpPr/>
          <p:nvPr/>
        </p:nvSpPr>
        <p:spPr>
          <a:xfrm>
            <a:off x="2480794" y="1601862"/>
            <a:ext cx="496379" cy="139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2021</a:t>
            </a:r>
          </a:p>
        </p:txBody>
      </p:sp>
      <p:sp>
        <p:nvSpPr>
          <p:cNvPr id="48" name="Rectangle à coins arrondis 47"/>
          <p:cNvSpPr/>
          <p:nvPr/>
        </p:nvSpPr>
        <p:spPr>
          <a:xfrm>
            <a:off x="4991281" y="1598564"/>
            <a:ext cx="496379" cy="139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2022</a:t>
            </a:r>
          </a:p>
        </p:txBody>
      </p:sp>
      <p:sp>
        <p:nvSpPr>
          <p:cNvPr id="63" name="Rectangle à coins arrondis 62"/>
          <p:cNvSpPr/>
          <p:nvPr/>
        </p:nvSpPr>
        <p:spPr>
          <a:xfrm>
            <a:off x="25069" y="1387856"/>
            <a:ext cx="2902320" cy="1596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/>
              <a:t>PERIODE DE NEGOCIATION</a:t>
            </a:r>
          </a:p>
        </p:txBody>
      </p:sp>
      <p:cxnSp>
        <p:nvCxnSpPr>
          <p:cNvPr id="76" name="Connecteur droit 75"/>
          <p:cNvCxnSpPr/>
          <p:nvPr/>
        </p:nvCxnSpPr>
        <p:spPr>
          <a:xfrm>
            <a:off x="2927389" y="1756957"/>
            <a:ext cx="5518" cy="5051642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>
            <a:off x="5534894" y="1697657"/>
            <a:ext cx="7809" cy="4889271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Étoile à 5 branches 20"/>
          <p:cNvSpPr/>
          <p:nvPr/>
        </p:nvSpPr>
        <p:spPr>
          <a:xfrm>
            <a:off x="8323441" y="1510833"/>
            <a:ext cx="283656" cy="301657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Étoile à 5 branches 27"/>
          <p:cNvSpPr/>
          <p:nvPr/>
        </p:nvSpPr>
        <p:spPr>
          <a:xfrm>
            <a:off x="3797445" y="1511776"/>
            <a:ext cx="283656" cy="301657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880595" y="769367"/>
            <a:ext cx="3097045" cy="51079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Mistral" panose="03090702030407020403" pitchFamily="66" charset="0"/>
              </a:rPr>
              <a:t>La Négociation</a:t>
            </a:r>
          </a:p>
        </p:txBody>
      </p:sp>
      <p:sp>
        <p:nvSpPr>
          <p:cNvPr id="89" name="Rectangle à coins arrondis 88"/>
          <p:cNvSpPr/>
          <p:nvPr/>
        </p:nvSpPr>
        <p:spPr>
          <a:xfrm>
            <a:off x="880594" y="773372"/>
            <a:ext cx="3097045" cy="51079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Mistral" panose="03090702030407020403" pitchFamily="66" charset="0"/>
              </a:rPr>
              <a:t>L’Entrée en vigueur</a:t>
            </a: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1443" y="2474525"/>
            <a:ext cx="620429" cy="380649"/>
          </a:xfrm>
          <a:prstGeom prst="rect">
            <a:avLst/>
          </a:prstGeom>
        </p:spPr>
      </p:pic>
      <p:sp>
        <p:nvSpPr>
          <p:cNvPr id="32" name="Double flèche horizontale 31"/>
          <p:cNvSpPr/>
          <p:nvPr/>
        </p:nvSpPr>
        <p:spPr>
          <a:xfrm>
            <a:off x="2927389" y="2906933"/>
            <a:ext cx="2618822" cy="674015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b="1" dirty="0"/>
              <a:t>Négociation de l’épargne </a:t>
            </a:r>
            <a:r>
              <a:rPr lang="fr-FR" sz="700" b="1"/>
              <a:t>salariale – Négociation  </a:t>
            </a:r>
            <a:r>
              <a:rPr lang="fr-FR" sz="700" b="1" dirty="0"/>
              <a:t>et signature de l’ensemble du socle commun</a:t>
            </a:r>
          </a:p>
        </p:txBody>
      </p:sp>
      <p:cxnSp>
        <p:nvCxnSpPr>
          <p:cNvPr id="77" name="Connecteur droit 76"/>
          <p:cNvCxnSpPr/>
          <p:nvPr/>
        </p:nvCxnSpPr>
        <p:spPr>
          <a:xfrm flipH="1">
            <a:off x="3894411" y="1740928"/>
            <a:ext cx="33086" cy="4988783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EC301DE2-C2AB-4484-8C0A-6D7AD72E0E3A}"/>
              </a:ext>
            </a:extLst>
          </p:cNvPr>
          <p:cNvGrpSpPr/>
          <p:nvPr/>
        </p:nvGrpSpPr>
        <p:grpSpPr>
          <a:xfrm>
            <a:off x="2968429" y="3643728"/>
            <a:ext cx="6115833" cy="1298629"/>
            <a:chOff x="2969711" y="4314474"/>
            <a:chExt cx="6115833" cy="1298629"/>
          </a:xfrm>
        </p:grpSpPr>
        <p:sp>
          <p:nvSpPr>
            <p:cNvPr id="85" name="Flèche droite à entaille 84"/>
            <p:cNvSpPr/>
            <p:nvPr/>
          </p:nvSpPr>
          <p:spPr>
            <a:xfrm>
              <a:off x="2969711" y="4401392"/>
              <a:ext cx="5435441" cy="716369"/>
            </a:xfrm>
            <a:prstGeom prst="notchedRightArrow">
              <a:avLst>
                <a:gd name="adj1" fmla="val 42853"/>
                <a:gd name="adj2" fmla="val 96431"/>
              </a:avLst>
            </a:prstGeom>
            <a:solidFill>
              <a:srgbClr val="00B0F0"/>
            </a:solidFill>
            <a:ln w="25400">
              <a:solidFill>
                <a:srgbClr val="EB9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/>
                <a:t>Phase de déploiement de la nouvelle classification dans l’entreprise</a:t>
              </a:r>
              <a:r>
                <a:rPr lang="fr-FR" sz="1100" dirty="0"/>
                <a:t> </a:t>
              </a:r>
              <a:endParaRPr lang="fr-FR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79" name="Rectangle à coins arrondis 78"/>
            <p:cNvSpPr/>
            <p:nvPr/>
          </p:nvSpPr>
          <p:spPr>
            <a:xfrm rot="16200000">
              <a:off x="8259652" y="4528082"/>
              <a:ext cx="1039499" cy="612284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b="1" dirty="0"/>
                <a:t>1</a:t>
              </a:r>
              <a:r>
                <a:rPr lang="fr-FR" sz="800" b="1" baseline="30000" dirty="0"/>
                <a:t>er</a:t>
              </a:r>
              <a:r>
                <a:rPr lang="fr-FR" sz="800" b="1" dirty="0"/>
                <a:t> bulletin de paie avec nouvelle classification</a:t>
              </a:r>
            </a:p>
          </p:txBody>
        </p:sp>
        <p:sp>
          <p:nvSpPr>
            <p:cNvPr id="82" name="Rectangle à coins arrondis 81"/>
            <p:cNvSpPr/>
            <p:nvPr/>
          </p:nvSpPr>
          <p:spPr>
            <a:xfrm>
              <a:off x="3746714" y="4969657"/>
              <a:ext cx="3316674" cy="643446"/>
            </a:xfrm>
            <a:prstGeom prst="roundRect">
              <a:avLst/>
            </a:prstGeom>
            <a:solidFill>
              <a:srgbClr val="0070C0"/>
            </a:solidFill>
            <a:ln w="25400">
              <a:solidFill>
                <a:srgbClr val="EB9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900" dirty="0"/>
            </a:p>
            <a:p>
              <a:pPr algn="ctr"/>
              <a:r>
                <a:rPr lang="fr-FR" sz="900" b="1" dirty="0">
                  <a:solidFill>
                    <a:srgbClr val="FFC000"/>
                  </a:solidFill>
                </a:rPr>
                <a:t>Date de démarrage au choix de l'entreprise</a:t>
              </a:r>
            </a:p>
            <a:p>
              <a:pPr algn="ctr"/>
              <a:r>
                <a:rPr lang="fr-FR" sz="900" b="1" dirty="0">
                  <a:solidFill>
                    <a:srgbClr val="FFC000"/>
                  </a:solidFill>
                </a:rPr>
                <a:t>Principales Etapes </a:t>
              </a:r>
              <a:r>
                <a:rPr lang="fr-FR" sz="900" dirty="0">
                  <a:solidFill>
                    <a:srgbClr val="FFC000"/>
                  </a:solidFill>
                </a:rPr>
                <a:t>:</a:t>
              </a:r>
              <a:r>
                <a:rPr lang="fr-FR" sz="900" dirty="0"/>
                <a:t>  Information consultation des IRP</a:t>
              </a:r>
            </a:p>
            <a:p>
              <a:pPr algn="ctr"/>
              <a:r>
                <a:rPr lang="fr-FR" sz="900" dirty="0"/>
                <a:t>Information des salariés/ Description des emplois</a:t>
              </a:r>
            </a:p>
            <a:p>
              <a:pPr algn="ctr"/>
              <a:r>
                <a:rPr lang="fr-FR" sz="900" dirty="0"/>
                <a:t>Cotation et Classement de l’ensemble des emplois</a:t>
              </a:r>
            </a:p>
            <a:p>
              <a:pPr algn="ctr"/>
              <a:endParaRPr lang="fr-FR" sz="800" dirty="0"/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527899" y="5197825"/>
            <a:ext cx="8595812" cy="1237060"/>
            <a:chOff x="586861" y="5504701"/>
            <a:chExt cx="8595812" cy="1162285"/>
          </a:xfrm>
        </p:grpSpPr>
        <p:sp>
          <p:nvSpPr>
            <p:cNvPr id="60" name="Flèche droite à entaille 59"/>
            <p:cNvSpPr/>
            <p:nvPr/>
          </p:nvSpPr>
          <p:spPr>
            <a:xfrm>
              <a:off x="586861" y="5600938"/>
              <a:ext cx="5014803" cy="933995"/>
            </a:xfrm>
            <a:prstGeom prst="notchedRightArrow">
              <a:avLst>
                <a:gd name="adj1" fmla="val 37170"/>
                <a:gd name="adj2" fmla="val 73317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64" name="Rectangle à coins arrondis 63"/>
            <p:cNvSpPr/>
            <p:nvPr/>
          </p:nvSpPr>
          <p:spPr>
            <a:xfrm rot="16200000">
              <a:off x="8373221" y="5671916"/>
              <a:ext cx="955865" cy="663039"/>
            </a:xfrm>
            <a:prstGeom prst="roundRect">
              <a:avLst/>
            </a:prstGeom>
            <a:solidFill>
              <a:srgbClr val="EB9B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b="1" dirty="0"/>
                <a:t>Toutes CST avec socle commun</a:t>
              </a:r>
            </a:p>
          </p:txBody>
        </p:sp>
        <p:sp>
          <p:nvSpPr>
            <p:cNvPr id="69" name="Flèche droite à entaille 68"/>
            <p:cNvSpPr/>
            <p:nvPr/>
          </p:nvSpPr>
          <p:spPr>
            <a:xfrm>
              <a:off x="5605172" y="5504701"/>
              <a:ext cx="2917844" cy="1162285"/>
            </a:xfrm>
            <a:prstGeom prst="notchedRightArrow">
              <a:avLst>
                <a:gd name="adj1" fmla="val 37170"/>
                <a:gd name="adj2" fmla="val 73317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bg1"/>
                  </a:solidFill>
                </a:rPr>
                <a:t>Remplacement des conventions collectives territoriales  par la convention collective nationale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1832747" y="5936210"/>
              <a:ext cx="2693952" cy="260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solidFill>
                    <a:schemeClr val="bg1"/>
                  </a:solidFill>
                  <a:latin typeface="+mn-lt"/>
                  <a:ea typeface="+mn-ea"/>
                  <a:cs typeface="+mn-cs"/>
                </a:rPr>
                <a:t>Echanges territoriaux CST/OS </a:t>
              </a:r>
            </a:p>
          </p:txBody>
        </p:sp>
      </p:grpSp>
      <p:sp>
        <p:nvSpPr>
          <p:cNvPr id="91" name="Rectangle à coins arrondis 90"/>
          <p:cNvSpPr/>
          <p:nvPr/>
        </p:nvSpPr>
        <p:spPr>
          <a:xfrm>
            <a:off x="880593" y="756633"/>
            <a:ext cx="3097045" cy="510793"/>
          </a:xfrm>
          <a:prstGeom prst="roundRect">
            <a:avLst/>
          </a:prstGeom>
          <a:solidFill>
            <a:srgbClr val="0056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cap="all" dirty="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MS PGothic" charset="0"/>
              </a:rPr>
              <a:t>VUE D’ENSEMBLE</a:t>
            </a:r>
          </a:p>
        </p:txBody>
      </p:sp>
      <p:sp>
        <p:nvSpPr>
          <p:cNvPr id="2" name="Étoile à 5 branches 27">
            <a:extLst>
              <a:ext uri="{FF2B5EF4-FFF2-40B4-BE49-F238E27FC236}">
                <a16:creationId xmlns:a16="http://schemas.microsoft.com/office/drawing/2014/main" id="{C6F8B782-E998-4BF5-BD4A-890867614638}"/>
              </a:ext>
            </a:extLst>
          </p:cNvPr>
          <p:cNvSpPr/>
          <p:nvPr/>
        </p:nvSpPr>
        <p:spPr>
          <a:xfrm>
            <a:off x="6119352" y="1501313"/>
            <a:ext cx="283656" cy="301657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47">
            <a:extLst>
              <a:ext uri="{FF2B5EF4-FFF2-40B4-BE49-F238E27FC236}">
                <a16:creationId xmlns:a16="http://schemas.microsoft.com/office/drawing/2014/main" id="{31D6B900-2DE3-4287-82B0-2451D72A8643}"/>
              </a:ext>
            </a:extLst>
          </p:cNvPr>
          <p:cNvSpPr/>
          <p:nvPr/>
        </p:nvSpPr>
        <p:spPr>
          <a:xfrm>
            <a:off x="7188158" y="1587886"/>
            <a:ext cx="496379" cy="139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2F3C2EE-3020-4BFA-A4B8-7E42972631B1}"/>
              </a:ext>
            </a:extLst>
          </p:cNvPr>
          <p:cNvSpPr txBox="1"/>
          <p:nvPr/>
        </p:nvSpPr>
        <p:spPr>
          <a:xfrm>
            <a:off x="5744877" y="1782503"/>
            <a:ext cx="111788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bg2"/>
                </a:solidFill>
              </a:rPr>
              <a:t>01/01/2023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1076404" y="1802746"/>
            <a:ext cx="108488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bg2"/>
                </a:solidFill>
              </a:rPr>
              <a:t>01/01/2021</a:t>
            </a:r>
          </a:p>
        </p:txBody>
      </p:sp>
      <p:sp>
        <p:nvSpPr>
          <p:cNvPr id="65" name="Flèche droite à entaille 64"/>
          <p:cNvSpPr/>
          <p:nvPr/>
        </p:nvSpPr>
        <p:spPr>
          <a:xfrm>
            <a:off x="359151" y="2409356"/>
            <a:ext cx="2573757" cy="499266"/>
          </a:xfrm>
          <a:prstGeom prst="notchedRightArrow">
            <a:avLst>
              <a:gd name="adj1" fmla="val 55147"/>
              <a:gd name="adj2" fmla="val 4394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>
                <a:solidFill>
                  <a:schemeClr val="bg1"/>
                </a:solidFill>
              </a:rPr>
              <a:t>Négociation et signature des thèmes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0CAE9199-19C5-4C52-A055-DF33D183043F}"/>
              </a:ext>
            </a:extLst>
          </p:cNvPr>
          <p:cNvGrpSpPr/>
          <p:nvPr/>
        </p:nvGrpSpPr>
        <p:grpSpPr>
          <a:xfrm>
            <a:off x="997932" y="3919754"/>
            <a:ext cx="2099725" cy="338152"/>
            <a:chOff x="976957" y="4588746"/>
            <a:chExt cx="2099725" cy="338152"/>
          </a:xfrm>
        </p:grpSpPr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C6026A0B-06B1-462C-AE1F-CCECCAE4493A}"/>
                </a:ext>
              </a:extLst>
            </p:cNvPr>
            <p:cNvSpPr txBox="1"/>
            <p:nvPr/>
          </p:nvSpPr>
          <p:spPr>
            <a:xfrm>
              <a:off x="976957" y="4619322"/>
              <a:ext cx="1781683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/>
                <a:t>Début Classification :</a:t>
              </a:r>
              <a:endParaRPr lang="fr-FR" sz="800" dirty="0"/>
            </a:p>
          </p:txBody>
        </p:sp>
        <p:sp>
          <p:nvSpPr>
            <p:cNvPr id="75" name="Bouée 5">
              <a:extLst>
                <a:ext uri="{FF2B5EF4-FFF2-40B4-BE49-F238E27FC236}">
                  <a16:creationId xmlns:a16="http://schemas.microsoft.com/office/drawing/2014/main" id="{5D8F0285-903B-4C80-A68B-D0FC17EA82B5}"/>
                </a:ext>
              </a:extLst>
            </p:cNvPr>
            <p:cNvSpPr/>
            <p:nvPr/>
          </p:nvSpPr>
          <p:spPr>
            <a:xfrm>
              <a:off x="2749841" y="4588746"/>
              <a:ext cx="326841" cy="338152"/>
            </a:xfrm>
            <a:prstGeom prst="donut">
              <a:avLst/>
            </a:prstGeom>
            <a:solidFill>
              <a:srgbClr val="B1E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30" name="ZoneTexte 29"/>
          <p:cNvSpPr txBox="1"/>
          <p:nvPr/>
        </p:nvSpPr>
        <p:spPr>
          <a:xfrm>
            <a:off x="3192915" y="1779929"/>
            <a:ext cx="149961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bg2"/>
                </a:solidFill>
              </a:rPr>
              <a:t>01/01/2022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342639" y="1784555"/>
            <a:ext cx="195881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bg2"/>
                </a:solidFill>
              </a:rPr>
              <a:t>01/01/2024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E232D406-7DFD-4B8A-8DBC-3288D86C7B46}"/>
              </a:ext>
            </a:extLst>
          </p:cNvPr>
          <p:cNvGrpSpPr/>
          <p:nvPr/>
        </p:nvGrpSpPr>
        <p:grpSpPr>
          <a:xfrm>
            <a:off x="3760247" y="2285392"/>
            <a:ext cx="1960132" cy="584775"/>
            <a:chOff x="3760248" y="2872225"/>
            <a:chExt cx="1960132" cy="584775"/>
          </a:xfrm>
        </p:grpSpPr>
        <p:sp>
          <p:nvSpPr>
            <p:cNvPr id="61" name="ZoneTexte 60"/>
            <p:cNvSpPr txBox="1"/>
            <p:nvPr/>
          </p:nvSpPr>
          <p:spPr>
            <a:xfrm>
              <a:off x="4100034" y="2872225"/>
              <a:ext cx="1620346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/>
                <a:t>Entrée en vigueur par anticipation : </a:t>
              </a:r>
            </a:p>
            <a:p>
              <a:pPr algn="ctr"/>
              <a:r>
                <a:rPr lang="fr-FR" sz="800" dirty="0"/>
                <a:t>Protection sociale</a:t>
              </a:r>
            </a:p>
          </p:txBody>
        </p:sp>
        <p:sp>
          <p:nvSpPr>
            <p:cNvPr id="6" name="Bouée 5"/>
            <p:cNvSpPr/>
            <p:nvPr/>
          </p:nvSpPr>
          <p:spPr>
            <a:xfrm>
              <a:off x="3760248" y="3092947"/>
              <a:ext cx="326841" cy="338152"/>
            </a:xfrm>
            <a:prstGeom prst="donut">
              <a:avLst/>
            </a:prstGeom>
            <a:solidFill>
              <a:srgbClr val="B1E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309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3" grpId="0" animBg="1"/>
      <p:bldP spid="22" grpId="0" animBg="1"/>
      <p:bldP spid="89" grpId="0" animBg="1"/>
      <p:bldP spid="32" grpId="0" animBg="1"/>
      <p:bldP spid="91" grpId="0" animBg="1"/>
      <p:bldP spid="6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ICKYSTYLE" val="page"/>
</p:tagLst>
</file>

<file path=ppt/theme/theme1.xml><?xml version="1.0" encoding="utf-8"?>
<a:theme xmlns:a="http://schemas.openxmlformats.org/drawingml/2006/main" name="modèle présentation_UIMM">
  <a:themeElements>
    <a:clrScheme name="UIMM">
      <a:dk1>
        <a:srgbClr val="58595B"/>
      </a:dk1>
      <a:lt1>
        <a:sysClr val="window" lastClr="FFFFFF"/>
      </a:lt1>
      <a:dk2>
        <a:srgbClr val="005677"/>
      </a:dk2>
      <a:lt2>
        <a:srgbClr val="E2051B"/>
      </a:lt2>
      <a:accent1>
        <a:srgbClr val="5B97B2"/>
      </a:accent1>
      <a:accent2>
        <a:srgbClr val="00A19C"/>
      </a:accent2>
      <a:accent3>
        <a:srgbClr val="FFBC3A"/>
      </a:accent3>
      <a:accent4>
        <a:srgbClr val="F17C0E"/>
      </a:accent4>
      <a:accent5>
        <a:srgbClr val="B41B82"/>
      </a:accent5>
      <a:accent6>
        <a:srgbClr val="7C2250"/>
      </a:accent6>
      <a:hlink>
        <a:srgbClr val="58595B"/>
      </a:hlink>
      <a:folHlink>
        <a:srgbClr val="58595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3_UIMM_POWERPOINT_TEMPLATE_V2.pot [Mode de compatibilité]" id="{35BDAA13-DE87-4D4A-B9A1-EC8B1BE1C129}" vid="{2264F496-7487-4738-9147-DD3747386E3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227E01623A304A946C0990091AFB58" ma:contentTypeVersion="13" ma:contentTypeDescription="Crée un document." ma:contentTypeScope="" ma:versionID="152ed0831262625f45dd07d0e0296fc8">
  <xsd:schema xmlns:xsd="http://www.w3.org/2001/XMLSchema" xmlns:xs="http://www.w3.org/2001/XMLSchema" xmlns:p="http://schemas.microsoft.com/office/2006/metadata/properties" xmlns:ns3="79d90fc7-2449-4bb0-8a2b-63ebddeeac54" xmlns:ns4="247714f8-4f51-4a9c-a3eb-6c7c2c2bcd38" targetNamespace="http://schemas.microsoft.com/office/2006/metadata/properties" ma:root="true" ma:fieldsID="2701b4cb2c30cdd1cf13e20eb112b3dd" ns3:_="" ns4:_="">
    <xsd:import namespace="79d90fc7-2449-4bb0-8a2b-63ebddeeac54"/>
    <xsd:import namespace="247714f8-4f51-4a9c-a3eb-6c7c2c2bcd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d90fc7-2449-4bb0-8a2b-63ebddeeac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7714f8-4f51-4a9c-a3eb-6c7c2c2bcd3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36BFE1-8E80-4F97-BF15-481122384E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d90fc7-2449-4bb0-8a2b-63ebddeeac54"/>
    <ds:schemaRef ds:uri="247714f8-4f51-4a9c-a3eb-6c7c2c2bcd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EF25EB-7008-4ACF-8636-42DB8B388DBB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247714f8-4f51-4a9c-a3eb-6c7c2c2bcd38"/>
    <ds:schemaRef ds:uri="79d90fc7-2449-4bb0-8a2b-63ebddeeac54"/>
  </ds:schemaRefs>
</ds:datastoreItem>
</file>

<file path=customXml/itemProps3.xml><?xml version="1.0" encoding="utf-8"?>
<ds:datastoreItem xmlns:ds="http://schemas.openxmlformats.org/officeDocument/2006/customXml" ds:itemID="{BFECC4D4-DC68-43FA-8B78-D2F0F2FD7D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 présentation_UIMM</Template>
  <TotalTime>8216</TotalTime>
  <Words>148</Words>
  <Application>Microsoft Office PowerPoint</Application>
  <PresentationFormat>Affichage à l'écran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Mistral</vt:lpstr>
      <vt:lpstr>modèle présentation_UIMM</vt:lpstr>
      <vt:lpstr>Synopsis de négociation EDC</vt:lpstr>
    </vt:vector>
  </TitlesOfParts>
  <Manager/>
  <Company>ADASE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subject/>
  <dc:creator>D'ORGLANDES Laurence</dc:creator>
  <cp:keywords/>
  <dc:description/>
  <cp:lastModifiedBy>PERAUD Mathieu</cp:lastModifiedBy>
  <cp:revision>328</cp:revision>
  <cp:lastPrinted>2021-01-22T08:21:03Z</cp:lastPrinted>
  <dcterms:created xsi:type="dcterms:W3CDTF">2020-01-23T09:44:53Z</dcterms:created>
  <dcterms:modified xsi:type="dcterms:W3CDTF">2021-01-28T09:30:11Z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0x0101005C227E01623A304A946C0990091AFB58</vt:lpwstr>
  </property>
</Properties>
</file>